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9" r:id="rId1"/>
  </p:sldMasterIdLst>
  <p:sldIdLst>
    <p:sldId id="256" r:id="rId2"/>
    <p:sldId id="257" r:id="rId3"/>
    <p:sldId id="258" r:id="rId4"/>
    <p:sldId id="263" r:id="rId5"/>
    <p:sldId id="301" r:id="rId6"/>
    <p:sldId id="264" r:id="rId7"/>
    <p:sldId id="265" r:id="rId8"/>
    <p:sldId id="266" r:id="rId9"/>
    <p:sldId id="267" r:id="rId10"/>
    <p:sldId id="268" r:id="rId11"/>
    <p:sldId id="259" r:id="rId12"/>
    <p:sldId id="260" r:id="rId13"/>
    <p:sldId id="261" r:id="rId14"/>
    <p:sldId id="262" r:id="rId15"/>
    <p:sldId id="269" r:id="rId16"/>
    <p:sldId id="302" r:id="rId17"/>
    <p:sldId id="275" r:id="rId18"/>
    <p:sldId id="276" r:id="rId19"/>
    <p:sldId id="270" r:id="rId20"/>
    <p:sldId id="271" r:id="rId21"/>
    <p:sldId id="272" r:id="rId22"/>
    <p:sldId id="273" r:id="rId23"/>
    <p:sldId id="274" r:id="rId24"/>
    <p:sldId id="277" r:id="rId25"/>
    <p:sldId id="278" r:id="rId26"/>
    <p:sldId id="279" r:id="rId27"/>
    <p:sldId id="280" r:id="rId28"/>
    <p:sldId id="281" r:id="rId29"/>
    <p:sldId id="303" r:id="rId30"/>
    <p:sldId id="282" r:id="rId31"/>
    <p:sldId id="298" r:id="rId32"/>
    <p:sldId id="299" r:id="rId33"/>
    <p:sldId id="283" r:id="rId34"/>
    <p:sldId id="300" r:id="rId35"/>
    <p:sldId id="284" r:id="rId36"/>
    <p:sldId id="285" r:id="rId37"/>
    <p:sldId id="307" r:id="rId38"/>
    <p:sldId id="286" r:id="rId39"/>
    <p:sldId id="287" r:id="rId40"/>
    <p:sldId id="291" r:id="rId41"/>
    <p:sldId id="292" r:id="rId42"/>
    <p:sldId id="308" r:id="rId43"/>
    <p:sldId id="293" r:id="rId44"/>
    <p:sldId id="309" r:id="rId45"/>
    <p:sldId id="288" r:id="rId46"/>
    <p:sldId id="289" r:id="rId47"/>
    <p:sldId id="290" r:id="rId48"/>
    <p:sldId id="294" r:id="rId49"/>
    <p:sldId id="305" r:id="rId50"/>
    <p:sldId id="295" r:id="rId51"/>
    <p:sldId id="304" r:id="rId52"/>
    <p:sldId id="296" r:id="rId53"/>
    <p:sldId id="29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initials="M" lastIdx="1" clrIdx="0">
    <p:extLst>
      <p:ext uri="{19B8F6BF-5375-455C-9EA6-DF929625EA0E}">
        <p15:presenceInfo xmlns:p15="http://schemas.microsoft.com/office/powerpoint/2012/main" userId="Mart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1DD449-803A-42F0-AEAD-E31E21D02D81}"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12669C9F-EAE5-4F3D-9630-8082814C50E8}">
      <dgm:prSet phldrT="[Texto]" phldr="1"/>
      <dgm:spPr/>
      <dgm:t>
        <a:bodyPr/>
        <a:lstStyle/>
        <a:p>
          <a:endParaRPr lang="es-ES" dirty="0"/>
        </a:p>
      </dgm:t>
    </dgm:pt>
    <dgm:pt modelId="{7158EDE0-F8C7-437C-A152-3C878CBE5B8D}" type="sibTrans" cxnId="{3CB436BF-071B-4D21-8CC1-F806C99FD0E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95000" r="-95000"/>
          </a:stretch>
        </a:blipFill>
      </dgm:spPr>
      <dgm:t>
        <a:bodyPr/>
        <a:lstStyle/>
        <a:p>
          <a:endParaRPr lang="es-ES"/>
        </a:p>
      </dgm:t>
    </dgm:pt>
    <dgm:pt modelId="{454268C8-0EBB-4657-9BEE-1A4B5008861C}" type="parTrans" cxnId="{3CB436BF-071B-4D21-8CC1-F806C99FD0E0}">
      <dgm:prSet/>
      <dgm:spPr/>
      <dgm:t>
        <a:bodyPr/>
        <a:lstStyle/>
        <a:p>
          <a:endParaRPr lang="es-ES"/>
        </a:p>
      </dgm:t>
    </dgm:pt>
    <dgm:pt modelId="{6D06DFE2-3B27-493E-8809-2A0F7E5493B9}" type="pres">
      <dgm:prSet presAssocID="{301DD449-803A-42F0-AEAD-E31E21D02D81}" presName="Name0" presStyleCnt="0">
        <dgm:presLayoutVars>
          <dgm:dir/>
        </dgm:presLayoutVars>
      </dgm:prSet>
      <dgm:spPr/>
    </dgm:pt>
    <dgm:pt modelId="{08B38D7F-2CFE-47AF-91D0-6365C2D2AAB5}" type="pres">
      <dgm:prSet presAssocID="{7158EDE0-F8C7-437C-A152-3C878CBE5B8D}" presName="picture_1" presStyleLbl="bgImgPlace1" presStyleIdx="0" presStyleCnt="1" custAng="5400000" custScaleX="101938" custScaleY="100000" custLinFactNeighborX="-38619" custLinFactNeighborY="11633"/>
      <dgm:spPr/>
      <dgm:t>
        <a:bodyPr/>
        <a:lstStyle/>
        <a:p>
          <a:endParaRPr lang="es-ES"/>
        </a:p>
      </dgm:t>
    </dgm:pt>
    <dgm:pt modelId="{045D5DFC-F1DA-4F24-8094-DD2B71B394CD}" type="pres">
      <dgm:prSet presAssocID="{12669C9F-EAE5-4F3D-9630-8082814C50E8}" presName="text_1" presStyleLbl="node1" presStyleIdx="0" presStyleCnt="0" custAng="10800000" custFlipVert="1" custScaleX="35219" custScaleY="1803" custLinFactX="84687" custLinFactY="-27236" custLinFactNeighborX="100000" custLinFactNeighborY="-100000">
        <dgm:presLayoutVars>
          <dgm:bulletEnabled val="1"/>
        </dgm:presLayoutVars>
      </dgm:prSet>
      <dgm:spPr/>
      <dgm:t>
        <a:bodyPr/>
        <a:lstStyle/>
        <a:p>
          <a:endParaRPr lang="es-ES"/>
        </a:p>
      </dgm:t>
    </dgm:pt>
    <dgm:pt modelId="{2115A0C3-47AB-4F55-A0D6-45E7F556B3E7}" type="pres">
      <dgm:prSet presAssocID="{301DD449-803A-42F0-AEAD-E31E21D02D81}" presName="maxNode" presStyleCnt="0"/>
      <dgm:spPr/>
    </dgm:pt>
    <dgm:pt modelId="{6EDDE2BB-3202-498F-B41A-8C40A0E0D15C}" type="pres">
      <dgm:prSet presAssocID="{301DD449-803A-42F0-AEAD-E31E21D02D81}" presName="Name33" presStyleCnt="0"/>
      <dgm:spPr/>
    </dgm:pt>
  </dgm:ptLst>
  <dgm:cxnLst>
    <dgm:cxn modelId="{3CB436BF-071B-4D21-8CC1-F806C99FD0E0}" srcId="{301DD449-803A-42F0-AEAD-E31E21D02D81}" destId="{12669C9F-EAE5-4F3D-9630-8082814C50E8}" srcOrd="0" destOrd="0" parTransId="{454268C8-0EBB-4657-9BEE-1A4B5008861C}" sibTransId="{7158EDE0-F8C7-437C-A152-3C878CBE5B8D}"/>
    <dgm:cxn modelId="{FE7BE18D-0A03-4A70-9549-C566A287FF0B}" type="presOf" srcId="{12669C9F-EAE5-4F3D-9630-8082814C50E8}" destId="{045D5DFC-F1DA-4F24-8094-DD2B71B394CD}" srcOrd="0" destOrd="0" presId="urn:microsoft.com/office/officeart/2008/layout/AccentedPicture"/>
    <dgm:cxn modelId="{0399CB0F-FE6B-4855-83F8-AC5CE9D0F30E}" type="presOf" srcId="{301DD449-803A-42F0-AEAD-E31E21D02D81}" destId="{6D06DFE2-3B27-493E-8809-2A0F7E5493B9}" srcOrd="0" destOrd="0" presId="urn:microsoft.com/office/officeart/2008/layout/AccentedPicture"/>
    <dgm:cxn modelId="{9D7368B4-05FD-4458-8B06-8CE9AC822A40}" type="presOf" srcId="{7158EDE0-F8C7-437C-A152-3C878CBE5B8D}" destId="{08B38D7F-2CFE-47AF-91D0-6365C2D2AAB5}" srcOrd="0" destOrd="0" presId="urn:microsoft.com/office/officeart/2008/layout/AccentedPicture"/>
    <dgm:cxn modelId="{028C50D1-2845-4E14-BC87-A7A547F9929E}" type="presParOf" srcId="{6D06DFE2-3B27-493E-8809-2A0F7E5493B9}" destId="{08B38D7F-2CFE-47AF-91D0-6365C2D2AAB5}" srcOrd="0" destOrd="0" presId="urn:microsoft.com/office/officeart/2008/layout/AccentedPicture"/>
    <dgm:cxn modelId="{B5284845-E286-431D-AAD8-CE6B315BDB8B}" type="presParOf" srcId="{6D06DFE2-3B27-493E-8809-2A0F7E5493B9}" destId="{045D5DFC-F1DA-4F24-8094-DD2B71B394CD}" srcOrd="1" destOrd="0" presId="urn:microsoft.com/office/officeart/2008/layout/AccentedPicture"/>
    <dgm:cxn modelId="{BAB86989-9C2E-47A6-A359-B6F33C0AE825}" type="presParOf" srcId="{6D06DFE2-3B27-493E-8809-2A0F7E5493B9}" destId="{2115A0C3-47AB-4F55-A0D6-45E7F556B3E7}" srcOrd="2" destOrd="0" presId="urn:microsoft.com/office/officeart/2008/layout/AccentedPicture"/>
    <dgm:cxn modelId="{35D617B6-4F26-4B6D-8470-D8D3F48ACE67}" type="presParOf" srcId="{2115A0C3-47AB-4F55-A0D6-45E7F556B3E7}" destId="{6EDDE2BB-3202-498F-B41A-8C40A0E0D15C}"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38D7F-2CFE-47AF-91D0-6365C2D2AAB5}">
      <dsp:nvSpPr>
        <dsp:cNvPr id="0" name=""/>
        <dsp:cNvSpPr/>
      </dsp:nvSpPr>
      <dsp:spPr>
        <a:xfrm rot="5400000">
          <a:off x="633478" y="633478"/>
          <a:ext cx="5042402" cy="6309360"/>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95000" r="-9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5D5DFC-F1DA-4F24-8094-DD2B71B394CD}">
      <dsp:nvSpPr>
        <dsp:cNvPr id="0" name=""/>
        <dsp:cNvSpPr/>
      </dsp:nvSpPr>
      <dsp:spPr>
        <a:xfrm rot="10800000" flipV="1">
          <a:off x="8581589" y="0"/>
          <a:ext cx="1341433" cy="6825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b" anchorCtr="0">
          <a:noAutofit/>
        </a:bodyPr>
        <a:lstStyle/>
        <a:p>
          <a:pPr lvl="0" algn="l" defTabSz="222250">
            <a:lnSpc>
              <a:spcPct val="90000"/>
            </a:lnSpc>
            <a:spcBef>
              <a:spcPct val="0"/>
            </a:spcBef>
            <a:spcAft>
              <a:spcPct val="35000"/>
            </a:spcAft>
          </a:pPr>
          <a:endParaRPr lang="es-ES" sz="500" kern="1200" dirty="0"/>
        </a:p>
      </dsp:txBody>
      <dsp:txXfrm rot="-10800000">
        <a:off x="8581589" y="0"/>
        <a:ext cx="1341433" cy="68254"/>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1700258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3217306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908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2734591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0732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3364563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3468119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231836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187782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410413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102151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3345020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226661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280779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3378506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22C6BAD-819C-421D-9CE4-3FE32F6F1777}"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F008E7-CA91-4358-960A-E6D7CA8A236D}" type="slidenum">
              <a:rPr lang="en-US" smtClean="0"/>
              <a:t>‹Nº›</a:t>
            </a:fld>
            <a:endParaRPr lang="en-US" dirty="0"/>
          </a:p>
        </p:txBody>
      </p:sp>
    </p:spTree>
    <p:extLst>
      <p:ext uri="{BB962C8B-B14F-4D97-AF65-F5344CB8AC3E}">
        <p14:creationId xmlns:p14="http://schemas.microsoft.com/office/powerpoint/2010/main" val="247209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2C6BAD-819C-421D-9CE4-3FE32F6F1777}" type="datetimeFigureOut">
              <a:rPr lang="en-US" smtClean="0"/>
              <a:t>10/26/2022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EF008E7-CA91-4358-960A-E6D7CA8A236D}" type="slidenum">
              <a:rPr lang="en-US" smtClean="0"/>
              <a:t>‹Nº›</a:t>
            </a:fld>
            <a:endParaRPr lang="en-US" dirty="0"/>
          </a:p>
        </p:txBody>
      </p:sp>
    </p:spTree>
    <p:extLst>
      <p:ext uri="{BB962C8B-B14F-4D97-AF65-F5344CB8AC3E}">
        <p14:creationId xmlns:p14="http://schemas.microsoft.com/office/powerpoint/2010/main" val="3178803972"/>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14647" y="143691"/>
            <a:ext cx="9086999" cy="1511883"/>
          </a:xfrm>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a:lstStyle/>
          <a:p>
            <a:pPr algn="ctr"/>
            <a:r>
              <a:rPr lang="es-ES" sz="4800" dirty="0" smtClean="0">
                <a:solidFill>
                  <a:srgbClr val="92D050"/>
                </a:solidFill>
              </a:rPr>
              <a:t>Nociones básicas en Trasplante de órganos y tejidos</a:t>
            </a:r>
            <a:endParaRPr lang="en-US" sz="4800" dirty="0">
              <a:solidFill>
                <a:srgbClr val="92D050"/>
              </a:solidFill>
            </a:endParaRPr>
          </a:p>
        </p:txBody>
      </p:sp>
      <p:sp>
        <p:nvSpPr>
          <p:cNvPr id="3" name="Subtítulo 2"/>
          <p:cNvSpPr>
            <a:spLocks noGrp="1"/>
          </p:cNvSpPr>
          <p:nvPr>
            <p:ph type="subTitle" idx="1"/>
          </p:nvPr>
        </p:nvSpPr>
        <p:spPr>
          <a:xfrm>
            <a:off x="7677398" y="5603966"/>
            <a:ext cx="2224248" cy="1031966"/>
          </a:xfrm>
        </p:spPr>
        <p:txBody>
          <a:bodyPr>
            <a:normAutofit lnSpcReduction="10000"/>
          </a:bodyPr>
          <a:lstStyle/>
          <a:p>
            <a:pPr algn="ctr"/>
            <a:r>
              <a:rPr lang="es-ES" sz="1600" dirty="0" smtClean="0">
                <a:solidFill>
                  <a:srgbClr val="002060"/>
                </a:solidFill>
              </a:rPr>
              <a:t>Lic. Martin Muñoz</a:t>
            </a:r>
          </a:p>
          <a:p>
            <a:pPr algn="ctr"/>
            <a:r>
              <a:rPr lang="es-ES" sz="1600" dirty="0" err="1" smtClean="0">
                <a:solidFill>
                  <a:srgbClr val="002060"/>
                </a:solidFill>
              </a:rPr>
              <a:t>Cucai</a:t>
            </a:r>
            <a:r>
              <a:rPr lang="es-ES" sz="1600" dirty="0" smtClean="0">
                <a:solidFill>
                  <a:srgbClr val="002060"/>
                </a:solidFill>
              </a:rPr>
              <a:t> Neuquén</a:t>
            </a:r>
          </a:p>
          <a:p>
            <a:pPr algn="ctr"/>
            <a:r>
              <a:rPr lang="es-ES" sz="1600" dirty="0" smtClean="0">
                <a:solidFill>
                  <a:srgbClr val="002060"/>
                </a:solidFill>
              </a:rPr>
              <a:t>2022</a:t>
            </a:r>
          </a:p>
          <a:p>
            <a:pPr algn="ctr"/>
            <a:endParaRPr lang="en-US" sz="1600" dirty="0">
              <a:solidFill>
                <a:srgbClr val="002060"/>
              </a:solidFill>
            </a:endParaRPr>
          </a:p>
        </p:txBody>
      </p:sp>
      <p:graphicFrame>
        <p:nvGraphicFramePr>
          <p:cNvPr id="5" name="Diagrama 4"/>
          <p:cNvGraphicFramePr/>
          <p:nvPr>
            <p:extLst>
              <p:ext uri="{D42A27DB-BD31-4B8C-83A1-F6EECF244321}">
                <p14:modId xmlns:p14="http://schemas.microsoft.com/office/powerpoint/2010/main" val="2324525683"/>
              </p:ext>
            </p:extLst>
          </p:nvPr>
        </p:nvGraphicFramePr>
        <p:xfrm>
          <a:off x="540326" y="444138"/>
          <a:ext cx="9923023" cy="630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5886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5" y="193964"/>
            <a:ext cx="8596668" cy="1745672"/>
          </a:xfrm>
        </p:spPr>
        <p:txBody>
          <a:bodyPr>
            <a:noAutofit/>
          </a:bodyPr>
          <a:lstStyle/>
          <a:p>
            <a:pPr marL="457200" lvl="0" indent="-457200" algn="ctr">
              <a:spcBef>
                <a:spcPts val="1000"/>
              </a:spcBef>
            </a:pPr>
            <a:r>
              <a:rPr lang="es-ES" dirty="0" err="1">
                <a:solidFill>
                  <a:srgbClr val="92D050"/>
                </a:solidFill>
                <a:latin typeface="Encode Sans"/>
                <a:ea typeface="+mn-ea"/>
                <a:cs typeface="+mn-cs"/>
              </a:rPr>
              <a:t>Xenotrasplante</a:t>
            </a:r>
            <a:r>
              <a:rPr lang="es-ES" dirty="0">
                <a:solidFill>
                  <a:srgbClr val="92D050"/>
                </a:solidFill>
                <a:latin typeface="Encode Sans"/>
                <a:ea typeface="+mn-ea"/>
                <a:cs typeface="+mn-cs"/>
              </a:rPr>
              <a:t>, </a:t>
            </a:r>
            <a:r>
              <a:rPr lang="es-ES" dirty="0" err="1" smtClean="0">
                <a:solidFill>
                  <a:srgbClr val="92D050"/>
                </a:solidFill>
                <a:latin typeface="Encode Sans"/>
                <a:ea typeface="+mn-ea"/>
                <a:cs typeface="+mn-cs"/>
              </a:rPr>
              <a:t>Heterotrasplante</a:t>
            </a:r>
            <a:r>
              <a:rPr lang="es-ES" dirty="0" smtClean="0">
                <a:solidFill>
                  <a:srgbClr val="92D050"/>
                </a:solidFill>
                <a:latin typeface="Encode Sans"/>
                <a:ea typeface="+mn-ea"/>
                <a:cs typeface="+mn-cs"/>
              </a:rPr>
              <a:t> </a:t>
            </a:r>
            <a:r>
              <a:rPr lang="es-ES" dirty="0">
                <a:solidFill>
                  <a:srgbClr val="92D050"/>
                </a:solidFill>
                <a:latin typeface="Encode Sans"/>
                <a:ea typeface="+mn-ea"/>
                <a:cs typeface="+mn-cs"/>
              </a:rPr>
              <a:t>o trasplante </a:t>
            </a:r>
            <a:r>
              <a:rPr lang="es-ES" dirty="0" err="1" smtClean="0">
                <a:solidFill>
                  <a:srgbClr val="92D050"/>
                </a:solidFill>
                <a:latin typeface="Encode Sans"/>
                <a:ea typeface="+mn-ea"/>
                <a:cs typeface="+mn-cs"/>
              </a:rPr>
              <a:t>Heterologo</a:t>
            </a:r>
            <a:r>
              <a:rPr lang="es-ES" dirty="0">
                <a:solidFill>
                  <a:srgbClr val="92D050"/>
                </a:solidFill>
                <a:latin typeface="Encode Sans"/>
                <a:ea typeface="+mn-ea"/>
                <a:cs typeface="+mn-cs"/>
              </a:rPr>
              <a:t/>
            </a:r>
            <a:br>
              <a:rPr lang="es-ES" dirty="0">
                <a:solidFill>
                  <a:srgbClr val="92D050"/>
                </a:solidFill>
                <a:latin typeface="Encode Sans"/>
                <a:ea typeface="+mn-ea"/>
                <a:cs typeface="+mn-cs"/>
              </a:rPr>
            </a:br>
            <a:endParaRPr lang="en-US" dirty="0">
              <a:solidFill>
                <a:srgbClr val="92D050"/>
              </a:solidFill>
            </a:endParaRPr>
          </a:p>
        </p:txBody>
      </p:sp>
      <p:sp>
        <p:nvSpPr>
          <p:cNvPr id="3" name="Marcador de texto 2"/>
          <p:cNvSpPr>
            <a:spLocks noGrp="1"/>
          </p:cNvSpPr>
          <p:nvPr>
            <p:ph type="body" idx="1"/>
          </p:nvPr>
        </p:nvSpPr>
        <p:spPr>
          <a:xfrm>
            <a:off x="677335" y="1939636"/>
            <a:ext cx="8596668" cy="3448212"/>
          </a:xfrm>
        </p:spPr>
        <p:txBody>
          <a:bodyPr/>
          <a:lstStyle/>
          <a:p>
            <a:pPr marL="457200" indent="-457200">
              <a:buFont typeface="Wingdings" panose="05000000000000000000" pitchFamily="2" charset="2"/>
              <a:buChar char="Ø"/>
            </a:pPr>
            <a:r>
              <a:rPr lang="es-ES" sz="2800" dirty="0">
                <a:solidFill>
                  <a:prstClr val="black"/>
                </a:solidFill>
                <a:latin typeface="Encode Sans"/>
              </a:rPr>
              <a:t>Donante y </a:t>
            </a:r>
            <a:r>
              <a:rPr lang="es-ES" sz="2800" dirty="0" smtClean="0">
                <a:solidFill>
                  <a:prstClr val="black"/>
                </a:solidFill>
                <a:latin typeface="Encode Sans"/>
              </a:rPr>
              <a:t>receptor son de especies distintas</a:t>
            </a:r>
            <a:endParaRPr lang="en-US" dirty="0"/>
          </a:p>
        </p:txBody>
      </p:sp>
      <p:pic>
        <p:nvPicPr>
          <p:cNvPr id="4" name="Imagen 3"/>
          <p:cNvPicPr>
            <a:picLocks noChangeAspect="1"/>
          </p:cNvPicPr>
          <p:nvPr/>
        </p:nvPicPr>
        <p:blipFill>
          <a:blip r:embed="rId2"/>
          <a:stretch>
            <a:fillRect/>
          </a:stretch>
        </p:blipFill>
        <p:spPr>
          <a:xfrm>
            <a:off x="2391797" y="2743201"/>
            <a:ext cx="5223163" cy="3699163"/>
          </a:xfrm>
          <a:prstGeom prst="rect">
            <a:avLst/>
          </a:prstGeom>
        </p:spPr>
      </p:pic>
    </p:spTree>
    <p:extLst>
      <p:ext uri="{BB962C8B-B14F-4D97-AF65-F5344CB8AC3E}">
        <p14:creationId xmlns:p14="http://schemas.microsoft.com/office/powerpoint/2010/main" val="780408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677334" y="166256"/>
            <a:ext cx="8596668" cy="706580"/>
          </a:xfrm>
        </p:spPr>
        <p:txBody>
          <a:bodyPr>
            <a:normAutofit fontScale="90000"/>
          </a:bodyPr>
          <a:lstStyle/>
          <a:p>
            <a:pPr algn="ctr"/>
            <a:r>
              <a:rPr lang="es-ES" sz="4400" dirty="0" smtClean="0"/>
              <a:t>Breve historia del trasplante</a:t>
            </a:r>
            <a:endParaRPr lang="en-US" sz="4400" dirty="0"/>
          </a:p>
        </p:txBody>
      </p:sp>
      <p:pic>
        <p:nvPicPr>
          <p:cNvPr id="1028" name="Picture 4" descr="Un paseo cerca de San Cosme | Letras Lib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1927" y="2175164"/>
            <a:ext cx="6556674" cy="4294910"/>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texto 13"/>
          <p:cNvSpPr>
            <a:spLocks noGrp="1"/>
          </p:cNvSpPr>
          <p:nvPr>
            <p:ph type="body" sz="half" idx="2"/>
          </p:nvPr>
        </p:nvSpPr>
        <p:spPr>
          <a:xfrm>
            <a:off x="677334" y="872836"/>
            <a:ext cx="8203430" cy="1080655"/>
          </a:xfrm>
        </p:spPr>
        <p:txBody>
          <a:bodyPr>
            <a:noAutofit/>
          </a:bodyPr>
          <a:lstStyle/>
          <a:p>
            <a:pPr algn="just"/>
            <a:r>
              <a:rPr lang="es-ES" sz="2000" b="1" dirty="0">
                <a:solidFill>
                  <a:srgbClr val="0070C0"/>
                </a:solidFill>
                <a:latin typeface="Encode Sans"/>
              </a:rPr>
              <a:t>En el siglo XV </a:t>
            </a:r>
            <a:r>
              <a:rPr lang="es-ES" sz="2000" dirty="0">
                <a:solidFill>
                  <a:srgbClr val="333333"/>
                </a:solidFill>
                <a:latin typeface="Encode Sans"/>
              </a:rPr>
              <a:t>aparece representada una de las primeras ideas de trasplante con donante cadavérico con fines terapéuticos cuya imagen quedó plasmada en el óleo “Milagro de San Cosme y San Damián</a:t>
            </a:r>
            <a:r>
              <a:rPr lang="es-ES" sz="2000" dirty="0" smtClean="0">
                <a:solidFill>
                  <a:srgbClr val="333333"/>
                </a:solidFill>
                <a:latin typeface="Encode Sans"/>
              </a:rPr>
              <a:t>”. Hecho ocurrido en el </a:t>
            </a:r>
            <a:r>
              <a:rPr lang="es-ES" sz="2000" dirty="0" smtClean="0">
                <a:solidFill>
                  <a:srgbClr val="0070C0"/>
                </a:solidFill>
                <a:latin typeface="Encode Sans"/>
              </a:rPr>
              <a:t>Siglo </a:t>
            </a:r>
            <a:r>
              <a:rPr lang="es-ES" sz="2000" dirty="0" err="1" smtClean="0">
                <a:solidFill>
                  <a:srgbClr val="0070C0"/>
                </a:solidFill>
                <a:latin typeface="Encode Sans"/>
              </a:rPr>
              <a:t>lll</a:t>
            </a:r>
            <a:endParaRPr lang="es-ES" sz="2000" dirty="0">
              <a:solidFill>
                <a:srgbClr val="0070C0"/>
              </a:solidFill>
              <a:latin typeface="Encode Sans"/>
            </a:endParaRPr>
          </a:p>
          <a:p>
            <a:endParaRPr lang="en-US" sz="2000" dirty="0"/>
          </a:p>
          <a:p>
            <a:endParaRPr lang="en-US" sz="2000" dirty="0"/>
          </a:p>
        </p:txBody>
      </p:sp>
    </p:spTree>
    <p:extLst>
      <p:ext uri="{BB962C8B-B14F-4D97-AF65-F5344CB8AC3E}">
        <p14:creationId xmlns:p14="http://schemas.microsoft.com/office/powerpoint/2010/main" val="587190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04000"/>
              </a:schemeClr>
            </a:gs>
            <a:gs pos="94000">
              <a:schemeClr val="bg1">
                <a:shade val="96000"/>
                <a:lumMod val="82000"/>
              </a:schemeClr>
            </a:gs>
          </a:gsLst>
          <a:lin ang="5400000" scaled="0"/>
        </a:grad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rot="10800000" flipV="1">
            <a:off x="719823" y="318656"/>
            <a:ext cx="8554382" cy="415636"/>
          </a:xfrm>
        </p:spPr>
        <p:txBody>
          <a:bodyPr>
            <a:normAutofit fontScale="90000"/>
          </a:bodyPr>
          <a:lstStyle/>
          <a:p>
            <a:pPr algn="ctr"/>
            <a:r>
              <a:rPr lang="es-ES" dirty="0"/>
              <a:t>Breve historia del trasplante</a:t>
            </a:r>
            <a:endParaRPr lang="en-US" dirty="0"/>
          </a:p>
        </p:txBody>
      </p:sp>
      <p:sp>
        <p:nvSpPr>
          <p:cNvPr id="6" name="Marcador de texto 5"/>
          <p:cNvSpPr>
            <a:spLocks noGrp="1"/>
          </p:cNvSpPr>
          <p:nvPr>
            <p:ph type="body" idx="1"/>
          </p:nvPr>
        </p:nvSpPr>
        <p:spPr>
          <a:xfrm>
            <a:off x="443345" y="994539"/>
            <a:ext cx="8873146" cy="5489388"/>
          </a:xfrm>
        </p:spPr>
        <p:txBody>
          <a:bodyPr>
            <a:normAutofit/>
          </a:bodyPr>
          <a:lstStyle/>
          <a:p>
            <a:pPr marL="342900" indent="-342900" algn="just">
              <a:buFont typeface="Wingdings" panose="05000000000000000000" pitchFamily="2" charset="2"/>
              <a:buChar char="Ø"/>
            </a:pPr>
            <a:r>
              <a:rPr lang="es-ES" dirty="0" smtClean="0">
                <a:solidFill>
                  <a:srgbClr val="333333"/>
                </a:solidFill>
                <a:latin typeface="Encode Sans"/>
              </a:rPr>
              <a:t>Inicios </a:t>
            </a:r>
            <a:r>
              <a:rPr lang="es-ES" dirty="0">
                <a:solidFill>
                  <a:srgbClr val="333333"/>
                </a:solidFill>
                <a:latin typeface="Encode Sans"/>
              </a:rPr>
              <a:t>del siglo XX </a:t>
            </a:r>
            <a:r>
              <a:rPr lang="es-ES" dirty="0" smtClean="0">
                <a:solidFill>
                  <a:srgbClr val="333333"/>
                </a:solidFill>
                <a:latin typeface="Encode Sans"/>
              </a:rPr>
              <a:t>Surgen procedimientos </a:t>
            </a:r>
            <a:r>
              <a:rPr lang="es-ES" dirty="0">
                <a:solidFill>
                  <a:srgbClr val="333333"/>
                </a:solidFill>
                <a:latin typeface="Encode Sans"/>
              </a:rPr>
              <a:t>para irrigar los órganos </a:t>
            </a:r>
            <a:r>
              <a:rPr lang="es-ES" dirty="0" smtClean="0">
                <a:solidFill>
                  <a:srgbClr val="333333"/>
                </a:solidFill>
                <a:latin typeface="+mj-lt"/>
              </a:rPr>
              <a:t>injertados</a:t>
            </a:r>
            <a:r>
              <a:rPr lang="es-ES" dirty="0" smtClean="0">
                <a:solidFill>
                  <a:srgbClr val="333333"/>
                </a:solidFill>
                <a:latin typeface="Encode Sans"/>
              </a:rPr>
              <a:t>,  </a:t>
            </a:r>
            <a:r>
              <a:rPr lang="es-ES" dirty="0">
                <a:solidFill>
                  <a:srgbClr val="333333"/>
                </a:solidFill>
                <a:latin typeface="Encode Sans"/>
              </a:rPr>
              <a:t>posibilidad técnica y quirúrgica de </a:t>
            </a:r>
            <a:r>
              <a:rPr lang="es-ES" dirty="0" smtClean="0">
                <a:solidFill>
                  <a:srgbClr val="333333"/>
                </a:solidFill>
                <a:latin typeface="Encode Sans"/>
              </a:rPr>
              <a:t>realizar </a:t>
            </a:r>
            <a:r>
              <a:rPr lang="es-ES" dirty="0">
                <a:solidFill>
                  <a:srgbClr val="333333"/>
                </a:solidFill>
                <a:latin typeface="Encode Sans"/>
              </a:rPr>
              <a:t>un trasplante</a:t>
            </a:r>
            <a:r>
              <a:rPr lang="es-ES" dirty="0" smtClean="0">
                <a:solidFill>
                  <a:srgbClr val="333333"/>
                </a:solidFill>
                <a:latin typeface="Encode Sans"/>
              </a:rPr>
              <a:t>.</a:t>
            </a:r>
          </a:p>
          <a:p>
            <a:pPr marL="342900" indent="-342900" algn="just">
              <a:buFont typeface="Wingdings" panose="05000000000000000000" pitchFamily="2" charset="2"/>
              <a:buChar char="Ø"/>
            </a:pPr>
            <a:r>
              <a:rPr lang="es-ES" b="1" dirty="0" smtClean="0">
                <a:solidFill>
                  <a:srgbClr val="333333"/>
                </a:solidFill>
                <a:latin typeface="Encode Sans"/>
              </a:rPr>
              <a:t>1901</a:t>
            </a:r>
            <a:r>
              <a:rPr lang="es-ES" dirty="0" smtClean="0">
                <a:solidFill>
                  <a:srgbClr val="333333"/>
                </a:solidFill>
                <a:latin typeface="Encode Sans"/>
              </a:rPr>
              <a:t> Francia</a:t>
            </a:r>
            <a:r>
              <a:rPr lang="es-ES" dirty="0">
                <a:solidFill>
                  <a:srgbClr val="333333"/>
                </a:solidFill>
                <a:latin typeface="Encode Sans"/>
              </a:rPr>
              <a:t>. </a:t>
            </a:r>
            <a:r>
              <a:rPr lang="es-ES" dirty="0" err="1">
                <a:solidFill>
                  <a:srgbClr val="333333"/>
                </a:solidFill>
                <a:latin typeface="Encode Sans"/>
              </a:rPr>
              <a:t>Carrel</a:t>
            </a:r>
            <a:r>
              <a:rPr lang="es-ES" dirty="0">
                <a:solidFill>
                  <a:srgbClr val="333333"/>
                </a:solidFill>
                <a:latin typeface="Encode Sans"/>
              </a:rPr>
              <a:t> describe la sutura circular en los vasos sanguíneos y abre la posibilidad técnica y quirúrgica de realizar un trasplante. Este procedimiento vence la dificultad de irrigación de los órganos injertados, evitando la formación de coágulos que dificultan el flujo sanguíneo</a:t>
            </a:r>
            <a:r>
              <a:rPr lang="es-ES" dirty="0" smtClean="0">
                <a:solidFill>
                  <a:srgbClr val="333333"/>
                </a:solidFill>
                <a:latin typeface="Encode Sans"/>
              </a:rPr>
              <a:t>.</a:t>
            </a:r>
          </a:p>
          <a:p>
            <a:pPr marL="342900" indent="-342900" algn="just">
              <a:buFont typeface="Wingdings" panose="05000000000000000000" pitchFamily="2" charset="2"/>
              <a:buChar char="Ø"/>
            </a:pPr>
            <a:r>
              <a:rPr lang="es-ES" b="1" dirty="0" smtClean="0">
                <a:solidFill>
                  <a:srgbClr val="333333"/>
                </a:solidFill>
                <a:latin typeface="Encode Sans"/>
              </a:rPr>
              <a:t>1902 </a:t>
            </a:r>
            <a:r>
              <a:rPr lang="es-ES" dirty="0" smtClean="0">
                <a:solidFill>
                  <a:srgbClr val="333333"/>
                </a:solidFill>
                <a:latin typeface="Encode Sans"/>
              </a:rPr>
              <a:t>Austria. </a:t>
            </a:r>
            <a:r>
              <a:rPr lang="es-ES" dirty="0">
                <a:solidFill>
                  <a:srgbClr val="333333"/>
                </a:solidFill>
                <a:latin typeface="Encode Sans"/>
              </a:rPr>
              <a:t>S</a:t>
            </a:r>
            <a:r>
              <a:rPr lang="es-ES" dirty="0" smtClean="0">
                <a:solidFill>
                  <a:srgbClr val="333333"/>
                </a:solidFill>
                <a:latin typeface="Encode Sans"/>
              </a:rPr>
              <a:t>e </a:t>
            </a:r>
            <a:r>
              <a:rPr lang="es-ES" dirty="0">
                <a:solidFill>
                  <a:srgbClr val="333333"/>
                </a:solidFill>
                <a:latin typeface="Encode Sans"/>
              </a:rPr>
              <a:t>detecta un problema: el rechazo del organismo hacia el órgano injertado. H</a:t>
            </a:r>
            <a:r>
              <a:rPr lang="es-ES" dirty="0" smtClean="0">
                <a:solidFill>
                  <a:srgbClr val="333333"/>
                </a:solidFill>
                <a:latin typeface="Encode Sans"/>
              </a:rPr>
              <a:t>istocompatibilidad.</a:t>
            </a:r>
          </a:p>
          <a:p>
            <a:pPr marL="342900" indent="-342900" algn="just">
              <a:buFont typeface="Wingdings" panose="05000000000000000000" pitchFamily="2" charset="2"/>
              <a:buChar char="Ø"/>
            </a:pPr>
            <a:r>
              <a:rPr lang="es-ES" b="1" dirty="0" smtClean="0">
                <a:solidFill>
                  <a:srgbClr val="333333"/>
                </a:solidFill>
                <a:latin typeface="Encode Sans"/>
              </a:rPr>
              <a:t>1905</a:t>
            </a:r>
            <a:r>
              <a:rPr lang="es-ES" dirty="0" smtClean="0">
                <a:solidFill>
                  <a:srgbClr val="333333"/>
                </a:solidFill>
                <a:latin typeface="Encode Sans"/>
              </a:rPr>
              <a:t> Checoslovaquia</a:t>
            </a:r>
            <a:r>
              <a:rPr lang="es-ES" dirty="0">
                <a:solidFill>
                  <a:srgbClr val="333333"/>
                </a:solidFill>
                <a:latin typeface="Encode Sans"/>
              </a:rPr>
              <a:t>. </a:t>
            </a:r>
            <a:r>
              <a:rPr lang="es-ES" dirty="0" err="1">
                <a:solidFill>
                  <a:srgbClr val="333333"/>
                </a:solidFill>
                <a:latin typeface="Encode Sans"/>
              </a:rPr>
              <a:t>Zirm</a:t>
            </a:r>
            <a:r>
              <a:rPr lang="es-ES" dirty="0">
                <a:solidFill>
                  <a:srgbClr val="333333"/>
                </a:solidFill>
                <a:latin typeface="Encode Sans"/>
              </a:rPr>
              <a:t> realiza el primer trasplante de </a:t>
            </a:r>
            <a:r>
              <a:rPr lang="es-ES" dirty="0" smtClean="0">
                <a:solidFill>
                  <a:srgbClr val="333333"/>
                </a:solidFill>
                <a:latin typeface="Encode Sans"/>
              </a:rPr>
              <a:t>córneas.</a:t>
            </a:r>
          </a:p>
          <a:p>
            <a:pPr marL="342900" indent="-342900" algn="just">
              <a:buFont typeface="Wingdings" panose="05000000000000000000" pitchFamily="2" charset="2"/>
              <a:buChar char="Ø"/>
            </a:pPr>
            <a:r>
              <a:rPr lang="es-ES" b="1" dirty="0" smtClean="0">
                <a:solidFill>
                  <a:srgbClr val="333333"/>
                </a:solidFill>
                <a:latin typeface="Encode Sans"/>
              </a:rPr>
              <a:t>1906 </a:t>
            </a:r>
            <a:r>
              <a:rPr lang="es-ES" dirty="0" smtClean="0">
                <a:solidFill>
                  <a:srgbClr val="333333"/>
                </a:solidFill>
                <a:latin typeface="Encode Sans"/>
              </a:rPr>
              <a:t>Francia</a:t>
            </a:r>
            <a:r>
              <a:rPr lang="es-ES" dirty="0">
                <a:solidFill>
                  <a:srgbClr val="333333"/>
                </a:solidFill>
                <a:latin typeface="Encode Sans"/>
              </a:rPr>
              <a:t>. </a:t>
            </a:r>
            <a:r>
              <a:rPr lang="es-ES" dirty="0" err="1">
                <a:solidFill>
                  <a:srgbClr val="333333"/>
                </a:solidFill>
                <a:latin typeface="Encode Sans"/>
              </a:rPr>
              <a:t>Jaboulay</a:t>
            </a:r>
            <a:r>
              <a:rPr lang="es-ES" dirty="0">
                <a:solidFill>
                  <a:srgbClr val="333333"/>
                </a:solidFill>
                <a:latin typeface="Encode Sans"/>
              </a:rPr>
              <a:t> lleva a cabo el primer trasplante renal en un ser humano con un órgano proveniente de un cerdo</a:t>
            </a:r>
            <a:r>
              <a:rPr lang="es-ES" dirty="0" smtClean="0">
                <a:solidFill>
                  <a:srgbClr val="333333"/>
                </a:solidFill>
                <a:latin typeface="Encode Sans"/>
              </a:rPr>
              <a:t>.</a:t>
            </a:r>
          </a:p>
          <a:p>
            <a:pPr marL="342900" indent="-342900" algn="just">
              <a:buFont typeface="Wingdings" panose="05000000000000000000" pitchFamily="2" charset="2"/>
              <a:buChar char="Ø"/>
            </a:pPr>
            <a:r>
              <a:rPr lang="es-ES" b="1" dirty="0" smtClean="0">
                <a:solidFill>
                  <a:srgbClr val="333333"/>
                </a:solidFill>
                <a:latin typeface="Encode Sans"/>
              </a:rPr>
              <a:t>1909 </a:t>
            </a:r>
            <a:r>
              <a:rPr lang="es-ES" dirty="0" smtClean="0">
                <a:solidFill>
                  <a:srgbClr val="333333"/>
                </a:solidFill>
                <a:latin typeface="Encode Sans"/>
              </a:rPr>
              <a:t>Austria</a:t>
            </a:r>
            <a:r>
              <a:rPr lang="es-ES" dirty="0">
                <a:solidFill>
                  <a:srgbClr val="333333"/>
                </a:solidFill>
                <a:latin typeface="Encode Sans"/>
              </a:rPr>
              <a:t>. </a:t>
            </a:r>
            <a:r>
              <a:rPr lang="es-ES" dirty="0" err="1">
                <a:solidFill>
                  <a:srgbClr val="333333"/>
                </a:solidFill>
                <a:latin typeface="Encode Sans"/>
              </a:rPr>
              <a:t>Landsteiner</a:t>
            </a:r>
            <a:r>
              <a:rPr lang="es-ES" dirty="0">
                <a:solidFill>
                  <a:srgbClr val="333333"/>
                </a:solidFill>
                <a:latin typeface="Encode Sans"/>
              </a:rPr>
              <a:t> clasifica la sangre humana en los grupos A, B, AB y </a:t>
            </a:r>
            <a:r>
              <a:rPr lang="es-ES" dirty="0" smtClean="0">
                <a:solidFill>
                  <a:srgbClr val="333333"/>
                </a:solidFill>
                <a:latin typeface="Encode Sans"/>
              </a:rPr>
              <a:t>O</a:t>
            </a:r>
          </a:p>
          <a:p>
            <a:pPr marL="342900" indent="-342900" algn="just">
              <a:buFont typeface="Wingdings" panose="05000000000000000000" pitchFamily="2" charset="2"/>
              <a:buChar char="Ø"/>
            </a:pPr>
            <a:r>
              <a:rPr lang="es-ES" b="1" dirty="0" smtClean="0">
                <a:solidFill>
                  <a:srgbClr val="333333"/>
                </a:solidFill>
                <a:latin typeface="Encode Sans"/>
              </a:rPr>
              <a:t>1928 </a:t>
            </a:r>
            <a:r>
              <a:rPr lang="es-ES" dirty="0" smtClean="0">
                <a:solidFill>
                  <a:srgbClr val="333333"/>
                </a:solidFill>
                <a:latin typeface="Encode Sans"/>
              </a:rPr>
              <a:t>Argentina </a:t>
            </a:r>
            <a:r>
              <a:rPr lang="es-ES" dirty="0">
                <a:solidFill>
                  <a:srgbClr val="333333"/>
                </a:solidFill>
                <a:latin typeface="Encode Sans"/>
              </a:rPr>
              <a:t>El Dr. Antonio Manes realiza el primer trasplante de córneas en el Hospital Rawson.</a:t>
            </a:r>
          </a:p>
          <a:p>
            <a:pPr marL="342900" indent="-342900">
              <a:buFont typeface="Wingdings" panose="05000000000000000000" pitchFamily="2" charset="2"/>
              <a:buChar char="Ø"/>
            </a:pPr>
            <a:endParaRPr lang="es-ES" dirty="0">
              <a:solidFill>
                <a:srgbClr val="333333"/>
              </a:solidFill>
              <a:latin typeface="Encode Sans"/>
            </a:endParaRPr>
          </a:p>
          <a:p>
            <a:pPr marL="342900" indent="-342900">
              <a:buFont typeface="Wingdings" panose="05000000000000000000" pitchFamily="2" charset="2"/>
              <a:buChar char="Ø"/>
            </a:pPr>
            <a:endParaRPr lang="es-ES" dirty="0" smtClean="0">
              <a:latin typeface="Encode Sans"/>
            </a:endParaRPr>
          </a:p>
        </p:txBody>
      </p:sp>
    </p:spTree>
    <p:extLst>
      <p:ext uri="{BB962C8B-B14F-4D97-AF65-F5344CB8AC3E}">
        <p14:creationId xmlns:p14="http://schemas.microsoft.com/office/powerpoint/2010/main" val="2580345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5" y="96983"/>
            <a:ext cx="8596668" cy="540326"/>
          </a:xfrm>
        </p:spPr>
        <p:txBody>
          <a:bodyPr>
            <a:normAutofit fontScale="90000"/>
          </a:bodyPr>
          <a:lstStyle/>
          <a:p>
            <a:pPr algn="ctr"/>
            <a:r>
              <a:rPr lang="es-ES" dirty="0"/>
              <a:t>Breve historia del trasplante</a:t>
            </a:r>
            <a:endParaRPr lang="en-US" dirty="0"/>
          </a:p>
        </p:txBody>
      </p:sp>
      <p:sp>
        <p:nvSpPr>
          <p:cNvPr id="3" name="Marcador de texto 2"/>
          <p:cNvSpPr>
            <a:spLocks noGrp="1"/>
          </p:cNvSpPr>
          <p:nvPr>
            <p:ph type="body" idx="1"/>
          </p:nvPr>
        </p:nvSpPr>
        <p:spPr>
          <a:xfrm>
            <a:off x="677334" y="734292"/>
            <a:ext cx="8596669" cy="5789630"/>
          </a:xfrm>
        </p:spPr>
        <p:txBody>
          <a:bodyPr>
            <a:normAutofit lnSpcReduction="10000"/>
          </a:bodyPr>
          <a:lstStyle/>
          <a:p>
            <a:pPr marL="342900" indent="-342900" algn="just">
              <a:buFont typeface="Wingdings" panose="05000000000000000000" pitchFamily="2" charset="2"/>
              <a:buChar char="Ø"/>
            </a:pPr>
            <a:r>
              <a:rPr lang="es-ES" b="1" dirty="0" smtClean="0">
                <a:solidFill>
                  <a:srgbClr val="333333"/>
                </a:solidFill>
                <a:latin typeface="Encode Sans"/>
              </a:rPr>
              <a:t>1953 </a:t>
            </a:r>
            <a:r>
              <a:rPr lang="es-ES" dirty="0" smtClean="0">
                <a:solidFill>
                  <a:srgbClr val="333333"/>
                </a:solidFill>
                <a:latin typeface="Encode Sans"/>
              </a:rPr>
              <a:t>Inglaterra</a:t>
            </a:r>
            <a:r>
              <a:rPr lang="es-ES" dirty="0">
                <a:solidFill>
                  <a:srgbClr val="333333"/>
                </a:solidFill>
                <a:latin typeface="Encode Sans"/>
              </a:rPr>
              <a:t>. </a:t>
            </a:r>
            <a:r>
              <a:rPr lang="es-ES" dirty="0" err="1">
                <a:solidFill>
                  <a:srgbClr val="333333"/>
                </a:solidFill>
                <a:latin typeface="Encode Sans"/>
              </a:rPr>
              <a:t>Dempster</a:t>
            </a:r>
            <a:r>
              <a:rPr lang="es-ES" dirty="0">
                <a:solidFill>
                  <a:srgbClr val="333333"/>
                </a:solidFill>
                <a:latin typeface="Encode Sans"/>
              </a:rPr>
              <a:t> demostró en animales la capacidad de la cortisona de modificar la respuesta inmunológica para </a:t>
            </a:r>
            <a:r>
              <a:rPr lang="es-ES" dirty="0" err="1">
                <a:solidFill>
                  <a:srgbClr val="333333"/>
                </a:solidFill>
                <a:latin typeface="Encode Sans"/>
              </a:rPr>
              <a:t>homotrasplantes</a:t>
            </a:r>
            <a:r>
              <a:rPr lang="es-ES" dirty="0">
                <a:solidFill>
                  <a:srgbClr val="333333"/>
                </a:solidFill>
                <a:latin typeface="Encode Sans"/>
              </a:rPr>
              <a:t> de riñón</a:t>
            </a:r>
            <a:r>
              <a:rPr lang="es-ES" dirty="0" smtClean="0">
                <a:solidFill>
                  <a:srgbClr val="333333"/>
                </a:solidFill>
                <a:latin typeface="Encode Sans"/>
              </a:rPr>
              <a:t>.</a:t>
            </a:r>
          </a:p>
          <a:p>
            <a:pPr marL="342900" indent="-342900" algn="just">
              <a:buFont typeface="Wingdings" panose="05000000000000000000" pitchFamily="2" charset="2"/>
              <a:buChar char="Ø"/>
            </a:pPr>
            <a:r>
              <a:rPr lang="es-ES" b="1" dirty="0" smtClean="0">
                <a:solidFill>
                  <a:srgbClr val="333333"/>
                </a:solidFill>
                <a:latin typeface="Encode Sans"/>
              </a:rPr>
              <a:t>1967 </a:t>
            </a:r>
            <a:r>
              <a:rPr lang="es-ES" dirty="0" smtClean="0">
                <a:solidFill>
                  <a:srgbClr val="333333"/>
                </a:solidFill>
                <a:latin typeface="Encode Sans"/>
              </a:rPr>
              <a:t>Sudáfrica. Se realiza </a:t>
            </a:r>
            <a:r>
              <a:rPr lang="es-ES" dirty="0">
                <a:solidFill>
                  <a:srgbClr val="333333"/>
                </a:solidFill>
                <a:latin typeface="Encode Sans"/>
              </a:rPr>
              <a:t>el primer trasplante cardíaco. </a:t>
            </a:r>
            <a:br>
              <a:rPr lang="es-ES" dirty="0">
                <a:solidFill>
                  <a:srgbClr val="333333"/>
                </a:solidFill>
                <a:latin typeface="Encode Sans"/>
              </a:rPr>
            </a:br>
            <a:r>
              <a:rPr lang="es-ES" dirty="0">
                <a:solidFill>
                  <a:srgbClr val="333333"/>
                </a:solidFill>
                <a:latin typeface="Encode Sans"/>
              </a:rPr>
              <a:t>Este trasplante es la piedra inaugural de este tipo de cirugías y estimula que el año siguiente se realicen cerca de 100 trasplantes cardiacos en el mundo</a:t>
            </a:r>
            <a:r>
              <a:rPr lang="es-ES" dirty="0" smtClean="0">
                <a:solidFill>
                  <a:srgbClr val="333333"/>
                </a:solidFill>
                <a:latin typeface="Encode Sans"/>
              </a:rPr>
              <a:t>.</a:t>
            </a:r>
          </a:p>
          <a:p>
            <a:pPr marL="342900" indent="-342900" algn="just">
              <a:buFont typeface="Wingdings" panose="05000000000000000000" pitchFamily="2" charset="2"/>
              <a:buChar char="Ø"/>
            </a:pPr>
            <a:r>
              <a:rPr lang="es-ES" b="1" dirty="0" smtClean="0">
                <a:solidFill>
                  <a:srgbClr val="333333"/>
                </a:solidFill>
                <a:latin typeface="Encode Sans"/>
              </a:rPr>
              <a:t>1958</a:t>
            </a:r>
            <a:r>
              <a:rPr lang="es-ES" dirty="0" smtClean="0">
                <a:solidFill>
                  <a:srgbClr val="333333"/>
                </a:solidFill>
                <a:latin typeface="Encode Sans"/>
              </a:rPr>
              <a:t> Conocimiento </a:t>
            </a:r>
            <a:r>
              <a:rPr lang="es-ES" dirty="0">
                <a:solidFill>
                  <a:srgbClr val="333333"/>
                </a:solidFill>
                <a:latin typeface="Encode Sans"/>
              </a:rPr>
              <a:t>de los Antígenos Leucocitarios Humanos (HLA</a:t>
            </a:r>
            <a:r>
              <a:rPr lang="es-ES" dirty="0" smtClean="0">
                <a:solidFill>
                  <a:srgbClr val="333333"/>
                </a:solidFill>
                <a:latin typeface="Encode Sans"/>
              </a:rPr>
              <a:t>) </a:t>
            </a:r>
            <a:r>
              <a:rPr lang="es-ES" dirty="0">
                <a:solidFill>
                  <a:srgbClr val="333333"/>
                </a:solidFill>
                <a:latin typeface="Encode Sans"/>
              </a:rPr>
              <a:t>presentes en los glóbulos </a:t>
            </a:r>
            <a:r>
              <a:rPr lang="es-ES" dirty="0" smtClean="0">
                <a:solidFill>
                  <a:srgbClr val="333333"/>
                </a:solidFill>
                <a:latin typeface="Encode Sans"/>
              </a:rPr>
              <a:t>blancos. Entre </a:t>
            </a:r>
            <a:r>
              <a:rPr lang="es-ES" dirty="0">
                <a:solidFill>
                  <a:srgbClr val="333333"/>
                </a:solidFill>
                <a:latin typeface="Encode Sans"/>
              </a:rPr>
              <a:t>otras funciones, son los encargados de defender al organismo de un cuerpo extraño. Los resultados de estas investigaciones conducen al desarrollo de drogas destinadas a evitar el rechazo al órgano o tejido implantado</a:t>
            </a:r>
            <a:r>
              <a:rPr lang="es-ES" dirty="0" smtClean="0">
                <a:solidFill>
                  <a:srgbClr val="333333"/>
                </a:solidFill>
                <a:latin typeface="Encode Sans"/>
              </a:rPr>
              <a:t>.</a:t>
            </a:r>
          </a:p>
          <a:p>
            <a:pPr marL="342900" indent="-342900" algn="just">
              <a:buFont typeface="Wingdings" panose="05000000000000000000" pitchFamily="2" charset="2"/>
              <a:buChar char="Ø"/>
            </a:pPr>
            <a:r>
              <a:rPr lang="es-ES" b="1" dirty="0" smtClean="0">
                <a:solidFill>
                  <a:srgbClr val="333333"/>
                </a:solidFill>
                <a:latin typeface="Encode Sans"/>
              </a:rPr>
              <a:t>1976 </a:t>
            </a:r>
            <a:r>
              <a:rPr lang="es-ES" dirty="0" smtClean="0">
                <a:solidFill>
                  <a:srgbClr val="333333"/>
                </a:solidFill>
                <a:latin typeface="Encode Sans"/>
              </a:rPr>
              <a:t>Aparición </a:t>
            </a:r>
            <a:r>
              <a:rPr lang="es-ES" dirty="0">
                <a:solidFill>
                  <a:srgbClr val="333333"/>
                </a:solidFill>
                <a:latin typeface="Encode Sans"/>
              </a:rPr>
              <a:t>de la primer droga inmunosupresora efectiva, la Ciclosporina, que evita en gran medida las crisis de rechazo, bajando las defensas del sistema inmune del receptor.</a:t>
            </a:r>
            <a:br>
              <a:rPr lang="es-ES" dirty="0">
                <a:solidFill>
                  <a:srgbClr val="333333"/>
                </a:solidFill>
                <a:latin typeface="Encode Sans"/>
              </a:rPr>
            </a:br>
            <a:r>
              <a:rPr lang="es-ES" dirty="0">
                <a:solidFill>
                  <a:srgbClr val="333333"/>
                </a:solidFill>
                <a:latin typeface="Encode Sans"/>
              </a:rPr>
              <a:t>Esta droga, entre otras, se utiliza hasta la actualidad como medicación indicada después del trasplante. Se abre una nueva etapa que significa el </a:t>
            </a:r>
            <a:r>
              <a:rPr lang="es-ES" b="1" dirty="0">
                <a:solidFill>
                  <a:srgbClr val="333333"/>
                </a:solidFill>
                <a:latin typeface="Encode Sans"/>
              </a:rPr>
              <a:t>fin de los trasplantes experimentales.</a:t>
            </a:r>
          </a:p>
          <a:p>
            <a:endParaRPr lang="en-US" dirty="0"/>
          </a:p>
        </p:txBody>
      </p:sp>
    </p:spTree>
    <p:extLst>
      <p:ext uri="{BB962C8B-B14F-4D97-AF65-F5344CB8AC3E}">
        <p14:creationId xmlns:p14="http://schemas.microsoft.com/office/powerpoint/2010/main" val="4019236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5" y="166256"/>
            <a:ext cx="8596668" cy="803562"/>
          </a:xfrm>
        </p:spPr>
        <p:txBody>
          <a:bodyPr>
            <a:normAutofit/>
          </a:bodyPr>
          <a:lstStyle/>
          <a:p>
            <a:pPr algn="ctr"/>
            <a:r>
              <a:rPr lang="es-ES" dirty="0" smtClean="0"/>
              <a:t>En Argentina</a:t>
            </a:r>
            <a:endParaRPr lang="en-US" dirty="0"/>
          </a:p>
        </p:txBody>
      </p:sp>
      <p:sp>
        <p:nvSpPr>
          <p:cNvPr id="3" name="Marcador de texto 2"/>
          <p:cNvSpPr>
            <a:spLocks noGrp="1"/>
          </p:cNvSpPr>
          <p:nvPr>
            <p:ph type="body" idx="1"/>
          </p:nvPr>
        </p:nvSpPr>
        <p:spPr>
          <a:xfrm>
            <a:off x="677335" y="1080655"/>
            <a:ext cx="8854592" cy="5555671"/>
          </a:xfrm>
        </p:spPr>
        <p:txBody>
          <a:bodyPr>
            <a:normAutofit lnSpcReduction="10000"/>
          </a:bodyPr>
          <a:lstStyle/>
          <a:p>
            <a:pPr marL="342900" indent="-342900" algn="just">
              <a:buFont typeface="Wingdings" panose="05000000000000000000" pitchFamily="2" charset="2"/>
              <a:buChar char="Ø"/>
            </a:pPr>
            <a:r>
              <a:rPr lang="es-ES" b="1" dirty="0" smtClean="0">
                <a:solidFill>
                  <a:srgbClr val="333333"/>
                </a:solidFill>
                <a:latin typeface="Encode Sans"/>
              </a:rPr>
              <a:t>1977 </a:t>
            </a:r>
            <a:r>
              <a:rPr lang="es-ES" dirty="0" smtClean="0">
                <a:solidFill>
                  <a:srgbClr val="333333"/>
                </a:solidFill>
                <a:latin typeface="Encode Sans"/>
              </a:rPr>
              <a:t>Se sanciona la </a:t>
            </a:r>
            <a:r>
              <a:rPr lang="es-ES" dirty="0">
                <a:solidFill>
                  <a:srgbClr val="333333"/>
                </a:solidFill>
                <a:latin typeface="Encode Sans"/>
              </a:rPr>
              <a:t>ley 21.541, que dio nacimiento al Centro Único Coordinador de Ablación e Implante, CUCAI</a:t>
            </a:r>
            <a:r>
              <a:rPr lang="es-ES" dirty="0" smtClean="0">
                <a:solidFill>
                  <a:srgbClr val="333333"/>
                </a:solidFill>
                <a:latin typeface="Encode Sans"/>
              </a:rPr>
              <a:t>.</a:t>
            </a:r>
          </a:p>
          <a:p>
            <a:pPr marL="342900" indent="-342900" algn="just">
              <a:buFont typeface="Wingdings" panose="05000000000000000000" pitchFamily="2" charset="2"/>
              <a:buChar char="Ø"/>
            </a:pPr>
            <a:r>
              <a:rPr lang="es-ES" b="1" dirty="0" smtClean="0">
                <a:solidFill>
                  <a:srgbClr val="333333"/>
                </a:solidFill>
                <a:latin typeface="Encode Sans"/>
              </a:rPr>
              <a:t>1988 </a:t>
            </a:r>
            <a:r>
              <a:rPr lang="es-ES" dirty="0">
                <a:solidFill>
                  <a:srgbClr val="333333"/>
                </a:solidFill>
                <a:latin typeface="Encode Sans"/>
              </a:rPr>
              <a:t>P</a:t>
            </a:r>
            <a:r>
              <a:rPr lang="es-ES" dirty="0" smtClean="0">
                <a:solidFill>
                  <a:srgbClr val="333333"/>
                </a:solidFill>
                <a:latin typeface="Encode Sans"/>
              </a:rPr>
              <a:t>rimer </a:t>
            </a:r>
            <a:r>
              <a:rPr lang="es-ES" dirty="0">
                <a:solidFill>
                  <a:srgbClr val="333333"/>
                </a:solidFill>
                <a:latin typeface="Encode Sans"/>
              </a:rPr>
              <a:t>trasplante hepático en el Hospital Italiano de Buenos Aires en una paciente de 19 </a:t>
            </a:r>
            <a:r>
              <a:rPr lang="es-ES" dirty="0" smtClean="0">
                <a:solidFill>
                  <a:srgbClr val="333333"/>
                </a:solidFill>
                <a:latin typeface="Encode Sans"/>
              </a:rPr>
              <a:t>años. En </a:t>
            </a:r>
            <a:r>
              <a:rPr lang="es-ES" dirty="0">
                <a:solidFill>
                  <a:srgbClr val="333333"/>
                </a:solidFill>
                <a:latin typeface="Encode Sans"/>
              </a:rPr>
              <a:t>la década del </a:t>
            </a:r>
            <a:r>
              <a:rPr lang="es-ES" dirty="0" smtClean="0">
                <a:solidFill>
                  <a:srgbClr val="333333"/>
                </a:solidFill>
                <a:latin typeface="Encode Sans"/>
              </a:rPr>
              <a:t>80,Hay una </a:t>
            </a:r>
            <a:r>
              <a:rPr lang="es-ES" dirty="0">
                <a:solidFill>
                  <a:srgbClr val="333333"/>
                </a:solidFill>
                <a:latin typeface="Encode Sans"/>
              </a:rPr>
              <a:t>significativa capacidad de procuración </a:t>
            </a:r>
            <a:r>
              <a:rPr lang="es-ES" dirty="0" err="1">
                <a:solidFill>
                  <a:srgbClr val="333333"/>
                </a:solidFill>
                <a:latin typeface="Encode Sans"/>
              </a:rPr>
              <a:t>multiorgánica</a:t>
            </a:r>
            <a:r>
              <a:rPr lang="es-ES" dirty="0">
                <a:solidFill>
                  <a:srgbClr val="333333"/>
                </a:solidFill>
                <a:latin typeface="Encode Sans"/>
              </a:rPr>
              <a:t> en nuestro país</a:t>
            </a:r>
            <a:r>
              <a:rPr lang="es-ES" dirty="0" smtClean="0">
                <a:solidFill>
                  <a:srgbClr val="333333"/>
                </a:solidFill>
                <a:latin typeface="Encode Sans"/>
              </a:rPr>
              <a:t>.</a:t>
            </a:r>
          </a:p>
          <a:p>
            <a:pPr marL="342900" indent="-342900" algn="just">
              <a:buFont typeface="Wingdings" panose="05000000000000000000" pitchFamily="2" charset="2"/>
              <a:buChar char="Ø"/>
            </a:pPr>
            <a:r>
              <a:rPr lang="es-ES" b="1" dirty="0" smtClean="0">
                <a:solidFill>
                  <a:srgbClr val="333333"/>
                </a:solidFill>
                <a:latin typeface="Encode Sans"/>
              </a:rPr>
              <a:t>1990</a:t>
            </a:r>
            <a:r>
              <a:rPr lang="es-ES" dirty="0" smtClean="0">
                <a:solidFill>
                  <a:srgbClr val="333333"/>
                </a:solidFill>
                <a:latin typeface="Encode Sans"/>
              </a:rPr>
              <a:t> Se </a:t>
            </a:r>
            <a:r>
              <a:rPr lang="es-ES" dirty="0">
                <a:solidFill>
                  <a:srgbClr val="333333"/>
                </a:solidFill>
                <a:latin typeface="Encode Sans"/>
              </a:rPr>
              <a:t>sanciona la Ley Nº 23.885 que convierte al CUCAI en INCUCAI, Instituto Nacional Central Único Coordinador de Ablación e Implante</a:t>
            </a:r>
            <a:endParaRPr lang="es-ES" dirty="0" smtClean="0">
              <a:solidFill>
                <a:srgbClr val="333333"/>
              </a:solidFill>
              <a:latin typeface="Encode Sans"/>
            </a:endParaRPr>
          </a:p>
          <a:p>
            <a:pPr marL="342900" indent="-342900" algn="just">
              <a:buFont typeface="Wingdings" panose="05000000000000000000" pitchFamily="2" charset="2"/>
              <a:buChar char="Ø"/>
            </a:pPr>
            <a:r>
              <a:rPr lang="es-ES" b="1" dirty="0" smtClean="0">
                <a:solidFill>
                  <a:srgbClr val="333333"/>
                </a:solidFill>
                <a:latin typeface="Encode Sans"/>
              </a:rPr>
              <a:t>1992 </a:t>
            </a:r>
            <a:r>
              <a:rPr lang="es-ES" dirty="0" smtClean="0">
                <a:solidFill>
                  <a:srgbClr val="333333"/>
                </a:solidFill>
                <a:latin typeface="Encode Sans"/>
              </a:rPr>
              <a:t>Se </a:t>
            </a:r>
            <a:r>
              <a:rPr lang="es-ES" dirty="0">
                <a:solidFill>
                  <a:srgbClr val="333333"/>
                </a:solidFill>
                <a:latin typeface="Encode Sans"/>
              </a:rPr>
              <a:t>realiza el primer trasplante pulmonar</a:t>
            </a:r>
            <a:r>
              <a:rPr lang="es-ES" dirty="0" smtClean="0">
                <a:solidFill>
                  <a:srgbClr val="333333"/>
                </a:solidFill>
                <a:latin typeface="Encode Sans"/>
              </a:rPr>
              <a:t>.</a:t>
            </a:r>
          </a:p>
          <a:p>
            <a:pPr marL="342900" indent="-342900" algn="just">
              <a:buFont typeface="Wingdings" panose="05000000000000000000" pitchFamily="2" charset="2"/>
              <a:buChar char="Ø"/>
            </a:pPr>
            <a:r>
              <a:rPr lang="en-US" b="1" dirty="0" smtClean="0">
                <a:solidFill>
                  <a:srgbClr val="333333"/>
                </a:solidFill>
                <a:latin typeface="Encode Sans"/>
              </a:rPr>
              <a:t>2008 </a:t>
            </a:r>
            <a:r>
              <a:rPr lang="en-US" dirty="0" smtClean="0">
                <a:solidFill>
                  <a:srgbClr val="333333"/>
                </a:solidFill>
                <a:latin typeface="Encode Sans"/>
              </a:rPr>
              <a:t>Primer </a:t>
            </a:r>
            <a:r>
              <a:rPr lang="en-US" dirty="0" err="1" smtClean="0">
                <a:solidFill>
                  <a:srgbClr val="333333"/>
                </a:solidFill>
                <a:latin typeface="Encode Sans"/>
              </a:rPr>
              <a:t>donante</a:t>
            </a:r>
            <a:r>
              <a:rPr lang="en-US" dirty="0" smtClean="0">
                <a:solidFill>
                  <a:srgbClr val="333333"/>
                </a:solidFill>
                <a:latin typeface="Encode Sans"/>
              </a:rPr>
              <a:t> </a:t>
            </a:r>
            <a:r>
              <a:rPr lang="en-US" dirty="0" err="1">
                <a:solidFill>
                  <a:srgbClr val="333333"/>
                </a:solidFill>
                <a:latin typeface="Encode Sans"/>
              </a:rPr>
              <a:t>efectivo</a:t>
            </a:r>
            <a:r>
              <a:rPr lang="en-US" dirty="0">
                <a:solidFill>
                  <a:srgbClr val="333333"/>
                </a:solidFill>
                <a:latin typeface="Encode Sans"/>
              </a:rPr>
              <a:t> del </a:t>
            </a:r>
            <a:r>
              <a:rPr lang="en-US" dirty="0" err="1">
                <a:solidFill>
                  <a:srgbClr val="333333"/>
                </a:solidFill>
                <a:latin typeface="Encode Sans"/>
              </a:rPr>
              <a:t>Registro</a:t>
            </a:r>
            <a:r>
              <a:rPr lang="en-US" dirty="0">
                <a:solidFill>
                  <a:srgbClr val="333333"/>
                </a:solidFill>
                <a:latin typeface="Encode Sans"/>
              </a:rPr>
              <a:t> de CPH. </a:t>
            </a:r>
          </a:p>
          <a:p>
            <a:pPr marL="342900" indent="-342900" algn="just">
              <a:buFont typeface="Wingdings" panose="05000000000000000000" pitchFamily="2" charset="2"/>
              <a:buChar char="Ø"/>
            </a:pPr>
            <a:r>
              <a:rPr lang="en-US" b="1" dirty="0" smtClean="0">
                <a:solidFill>
                  <a:srgbClr val="333333"/>
                </a:solidFill>
                <a:latin typeface="Encode Sans"/>
              </a:rPr>
              <a:t>2010 </a:t>
            </a:r>
            <a:r>
              <a:rPr lang="es-ES" dirty="0" smtClean="0">
                <a:solidFill>
                  <a:srgbClr val="333333"/>
                </a:solidFill>
                <a:latin typeface="Encode Sans"/>
              </a:rPr>
              <a:t>Plan </a:t>
            </a:r>
            <a:r>
              <a:rPr lang="es-ES" dirty="0">
                <a:solidFill>
                  <a:srgbClr val="333333"/>
                </a:solidFill>
                <a:latin typeface="Encode Sans"/>
              </a:rPr>
              <a:t>de Desarrollo de Trasplante renal, Estrategia Hospital </a:t>
            </a:r>
            <a:r>
              <a:rPr lang="es-ES" dirty="0" smtClean="0">
                <a:solidFill>
                  <a:srgbClr val="333333"/>
                </a:solidFill>
                <a:latin typeface="Encode Sans"/>
              </a:rPr>
              <a:t>Donante</a:t>
            </a:r>
          </a:p>
          <a:p>
            <a:pPr marL="342900" indent="-342900" algn="just">
              <a:buFont typeface="Wingdings" panose="05000000000000000000" pitchFamily="2" charset="2"/>
              <a:buChar char="Ø"/>
            </a:pPr>
            <a:r>
              <a:rPr lang="es-ES" b="1" dirty="0" smtClean="0">
                <a:solidFill>
                  <a:srgbClr val="333333"/>
                </a:solidFill>
                <a:latin typeface="Encode Sans"/>
              </a:rPr>
              <a:t>2013 </a:t>
            </a:r>
            <a:r>
              <a:rPr lang="es-ES" dirty="0" smtClean="0">
                <a:solidFill>
                  <a:srgbClr val="333333"/>
                </a:solidFill>
                <a:latin typeface="Encode Sans"/>
              </a:rPr>
              <a:t>Se </a:t>
            </a:r>
            <a:r>
              <a:rPr lang="es-ES" dirty="0">
                <a:solidFill>
                  <a:srgbClr val="333333"/>
                </a:solidFill>
                <a:latin typeface="Encode Sans"/>
              </a:rPr>
              <a:t>promulga la Ley Nº 26.928 que busca asegurar la plena integración familiar y social de las personas trasplantadas y en lista de </a:t>
            </a:r>
            <a:r>
              <a:rPr lang="es-ES" dirty="0" smtClean="0">
                <a:solidFill>
                  <a:srgbClr val="333333"/>
                </a:solidFill>
                <a:latin typeface="Encode Sans"/>
              </a:rPr>
              <a:t>espera</a:t>
            </a:r>
          </a:p>
          <a:p>
            <a:pPr marL="342900" indent="-342900" algn="just">
              <a:buFont typeface="Wingdings" panose="05000000000000000000" pitchFamily="2" charset="2"/>
              <a:buChar char="Ø"/>
            </a:pPr>
            <a:r>
              <a:rPr lang="es-ES" b="1" dirty="0" smtClean="0">
                <a:solidFill>
                  <a:srgbClr val="333333"/>
                </a:solidFill>
                <a:latin typeface="Encode Sans"/>
              </a:rPr>
              <a:t>2018</a:t>
            </a:r>
            <a:r>
              <a:rPr lang="es-ES" dirty="0" smtClean="0">
                <a:solidFill>
                  <a:srgbClr val="333333"/>
                </a:solidFill>
                <a:latin typeface="Encode Sans"/>
              </a:rPr>
              <a:t> </a:t>
            </a:r>
            <a:r>
              <a:rPr lang="es-ES" dirty="0">
                <a:solidFill>
                  <a:srgbClr val="333333"/>
                </a:solidFill>
                <a:latin typeface="Encode Sans"/>
              </a:rPr>
              <a:t>Ley </a:t>
            </a:r>
            <a:r>
              <a:rPr lang="es-ES" dirty="0" smtClean="0">
                <a:solidFill>
                  <a:srgbClr val="333333"/>
                </a:solidFill>
                <a:latin typeface="Encode Sans"/>
              </a:rPr>
              <a:t>27.447</a:t>
            </a:r>
          </a:p>
          <a:p>
            <a:pPr marL="342900" indent="-342900" algn="just">
              <a:buFont typeface="Wingdings" panose="05000000000000000000" pitchFamily="2" charset="2"/>
              <a:buChar char="Ø"/>
            </a:pPr>
            <a:r>
              <a:rPr lang="es-ES" b="1" dirty="0" smtClean="0">
                <a:solidFill>
                  <a:srgbClr val="333333"/>
                </a:solidFill>
                <a:latin typeface="Encode Sans"/>
              </a:rPr>
              <a:t>2021 </a:t>
            </a:r>
            <a:r>
              <a:rPr lang="es-ES" dirty="0" smtClean="0">
                <a:solidFill>
                  <a:srgbClr val="333333"/>
                </a:solidFill>
                <a:latin typeface="Encode Sans"/>
              </a:rPr>
              <a:t>Aún </a:t>
            </a:r>
            <a:r>
              <a:rPr lang="es-ES" dirty="0">
                <a:solidFill>
                  <a:srgbClr val="333333"/>
                </a:solidFill>
                <a:latin typeface="Encode Sans"/>
              </a:rPr>
              <a:t>en el contexto de la pandemia COVID-19, en 2021 se realizaron más de 3.000 trasplantes de órganos y de córneas.</a:t>
            </a:r>
          </a:p>
          <a:p>
            <a:pPr marL="342900" indent="-342900">
              <a:buFont typeface="Wingdings" panose="05000000000000000000" pitchFamily="2" charset="2"/>
              <a:buChar char="Ø"/>
            </a:pPr>
            <a:endParaRPr lang="es-ES" dirty="0">
              <a:solidFill>
                <a:srgbClr val="333333"/>
              </a:solidFill>
              <a:latin typeface="Encode Sans"/>
            </a:endParaRPr>
          </a:p>
          <a:p>
            <a:endParaRPr lang="en-US" b="1" dirty="0">
              <a:solidFill>
                <a:srgbClr val="333333"/>
              </a:solidFill>
              <a:latin typeface="Encode Sans"/>
            </a:endParaRPr>
          </a:p>
          <a:p>
            <a:pPr marL="342900" indent="-342900">
              <a:buFont typeface="Wingdings" panose="05000000000000000000" pitchFamily="2" charset="2"/>
              <a:buChar char="Ø"/>
            </a:pPr>
            <a:endParaRPr lang="es-ES" dirty="0" smtClean="0"/>
          </a:p>
          <a:p>
            <a:pPr marL="342900" indent="-342900">
              <a:buFont typeface="Wingdings" panose="05000000000000000000" pitchFamily="2" charset="2"/>
              <a:buChar char="Ø"/>
            </a:pPr>
            <a:endParaRPr lang="en-US" dirty="0"/>
          </a:p>
        </p:txBody>
      </p:sp>
    </p:spTree>
    <p:extLst>
      <p:ext uri="{BB962C8B-B14F-4D97-AF65-F5344CB8AC3E}">
        <p14:creationId xmlns:p14="http://schemas.microsoft.com/office/powerpoint/2010/main" val="1417685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75745" y="0"/>
            <a:ext cx="8596668" cy="1764145"/>
          </a:xfrm>
        </p:spPr>
        <p:txBody>
          <a:bodyPr>
            <a:normAutofit/>
          </a:bodyPr>
          <a:lstStyle/>
          <a:p>
            <a:pPr algn="ctr"/>
            <a:r>
              <a:rPr lang="es-ES" sz="4000" dirty="0" smtClean="0">
                <a:latin typeface="Encode Sans"/>
              </a:rPr>
              <a:t>Órganos y tejidos que se pueden trasplantar (ME, PC)</a:t>
            </a:r>
            <a:endParaRPr lang="en-US" sz="4000" dirty="0">
              <a:latin typeface="Encode Sans"/>
            </a:endParaRPr>
          </a:p>
        </p:txBody>
      </p:sp>
      <p:sp>
        <p:nvSpPr>
          <p:cNvPr id="5" name="Marcador de texto 4"/>
          <p:cNvSpPr>
            <a:spLocks noGrp="1"/>
          </p:cNvSpPr>
          <p:nvPr>
            <p:ph type="body" idx="1"/>
          </p:nvPr>
        </p:nvSpPr>
        <p:spPr>
          <a:xfrm>
            <a:off x="675746" y="1764145"/>
            <a:ext cx="4281352" cy="688110"/>
          </a:xfrm>
        </p:spPr>
        <p:txBody>
          <a:bodyPr/>
          <a:lstStyle/>
          <a:p>
            <a:r>
              <a:rPr lang="es-ES" sz="2800" dirty="0" smtClean="0"/>
              <a:t>Órganos</a:t>
            </a:r>
            <a:endParaRPr lang="en-US" sz="2800" dirty="0"/>
          </a:p>
        </p:txBody>
      </p:sp>
      <p:sp>
        <p:nvSpPr>
          <p:cNvPr id="6" name="Marcador de contenido 5"/>
          <p:cNvSpPr>
            <a:spLocks noGrp="1"/>
          </p:cNvSpPr>
          <p:nvPr>
            <p:ph sz="half" idx="2"/>
          </p:nvPr>
        </p:nvSpPr>
        <p:spPr/>
        <p:txBody>
          <a:bodyPr>
            <a:normAutofit/>
          </a:bodyPr>
          <a:lstStyle/>
          <a:p>
            <a:r>
              <a:rPr lang="es-ES" sz="2000" dirty="0" smtClean="0">
                <a:latin typeface="Encode Sans"/>
              </a:rPr>
              <a:t>Hígado</a:t>
            </a:r>
          </a:p>
          <a:p>
            <a:r>
              <a:rPr lang="es-ES" sz="2000" dirty="0" smtClean="0">
                <a:latin typeface="Encode Sans"/>
              </a:rPr>
              <a:t>Corazón</a:t>
            </a:r>
          </a:p>
          <a:p>
            <a:r>
              <a:rPr lang="es-ES" sz="2000" dirty="0" smtClean="0">
                <a:latin typeface="Encode Sans"/>
              </a:rPr>
              <a:t>Pulmón</a:t>
            </a:r>
          </a:p>
          <a:p>
            <a:r>
              <a:rPr lang="es-ES" sz="2000" dirty="0" smtClean="0">
                <a:latin typeface="Encode Sans"/>
              </a:rPr>
              <a:t>Riñón</a:t>
            </a:r>
          </a:p>
          <a:p>
            <a:r>
              <a:rPr lang="es-ES" sz="2000" dirty="0" smtClean="0">
                <a:latin typeface="Encode Sans"/>
              </a:rPr>
              <a:t>Páncreas</a:t>
            </a:r>
          </a:p>
          <a:p>
            <a:r>
              <a:rPr lang="es-ES" sz="2000" dirty="0">
                <a:latin typeface="Encode Sans"/>
              </a:rPr>
              <a:t>I</a:t>
            </a:r>
            <a:r>
              <a:rPr lang="es-ES" sz="2000" dirty="0" smtClean="0">
                <a:latin typeface="Encode Sans"/>
              </a:rPr>
              <a:t>ntestinos</a:t>
            </a:r>
            <a:endParaRPr lang="en-US" sz="2000" dirty="0">
              <a:latin typeface="Encode Sans"/>
            </a:endParaRPr>
          </a:p>
        </p:txBody>
      </p:sp>
      <p:sp>
        <p:nvSpPr>
          <p:cNvPr id="7" name="Marcador de texto 6"/>
          <p:cNvSpPr>
            <a:spLocks noGrp="1"/>
          </p:cNvSpPr>
          <p:nvPr>
            <p:ph type="body" sz="quarter" idx="3"/>
          </p:nvPr>
        </p:nvSpPr>
        <p:spPr>
          <a:xfrm>
            <a:off x="7179604" y="1844963"/>
            <a:ext cx="4185618" cy="526473"/>
          </a:xfrm>
        </p:spPr>
        <p:txBody>
          <a:bodyPr/>
          <a:lstStyle/>
          <a:p>
            <a:r>
              <a:rPr lang="es-ES" sz="2800" dirty="0"/>
              <a:t>T</a:t>
            </a:r>
            <a:r>
              <a:rPr lang="es-ES" sz="2800" dirty="0" smtClean="0"/>
              <a:t>ejidos</a:t>
            </a:r>
            <a:endParaRPr lang="en-US" sz="2800" dirty="0"/>
          </a:p>
        </p:txBody>
      </p:sp>
      <p:sp>
        <p:nvSpPr>
          <p:cNvPr id="8" name="Marcador de contenido 7"/>
          <p:cNvSpPr>
            <a:spLocks noGrp="1"/>
          </p:cNvSpPr>
          <p:nvPr>
            <p:ph sz="quarter" idx="4"/>
          </p:nvPr>
        </p:nvSpPr>
        <p:spPr>
          <a:xfrm>
            <a:off x="7179605" y="2737245"/>
            <a:ext cx="4185617" cy="3304117"/>
          </a:xfrm>
        </p:spPr>
        <p:txBody>
          <a:bodyPr>
            <a:normAutofit/>
          </a:bodyPr>
          <a:lstStyle/>
          <a:p>
            <a:r>
              <a:rPr lang="es-ES" sz="2000" dirty="0" smtClean="0">
                <a:latin typeface="Encode Sans"/>
              </a:rPr>
              <a:t>Huesos</a:t>
            </a:r>
          </a:p>
          <a:p>
            <a:r>
              <a:rPr lang="es-ES" sz="2000" dirty="0" smtClean="0">
                <a:latin typeface="Encode Sans"/>
              </a:rPr>
              <a:t>Piel</a:t>
            </a:r>
          </a:p>
          <a:p>
            <a:r>
              <a:rPr lang="es-ES" sz="2000" dirty="0" smtClean="0">
                <a:latin typeface="Encode Sans"/>
              </a:rPr>
              <a:t>Tendones</a:t>
            </a:r>
          </a:p>
          <a:p>
            <a:r>
              <a:rPr lang="es-ES" sz="2000" dirty="0" smtClean="0">
                <a:latin typeface="Encode Sans"/>
              </a:rPr>
              <a:t>Córneas</a:t>
            </a:r>
          </a:p>
          <a:p>
            <a:r>
              <a:rPr lang="es-ES" sz="2000" dirty="0" smtClean="0">
                <a:latin typeface="Encode Sans"/>
              </a:rPr>
              <a:t>Válvulas cardiacas</a:t>
            </a:r>
          </a:p>
          <a:p>
            <a:r>
              <a:rPr lang="es-ES" sz="2000" dirty="0" smtClean="0">
                <a:latin typeface="Encode Sans"/>
              </a:rPr>
              <a:t>Vasos</a:t>
            </a:r>
          </a:p>
          <a:p>
            <a:r>
              <a:rPr lang="es-ES" sz="2000" dirty="0" smtClean="0">
                <a:latin typeface="Encode Sans"/>
              </a:rPr>
              <a:t>Células </a:t>
            </a:r>
            <a:endParaRPr lang="en-US" sz="2000" dirty="0">
              <a:latin typeface="Encode Sans"/>
            </a:endParaRPr>
          </a:p>
        </p:txBody>
      </p:sp>
      <p:pic>
        <p:nvPicPr>
          <p:cNvPr id="2" name="Imagen 1"/>
          <p:cNvPicPr>
            <a:picLocks noChangeAspect="1"/>
          </p:cNvPicPr>
          <p:nvPr/>
        </p:nvPicPr>
        <p:blipFill>
          <a:blip r:embed="rId2"/>
          <a:stretch>
            <a:fillRect/>
          </a:stretch>
        </p:blipFill>
        <p:spPr>
          <a:xfrm>
            <a:off x="2633527" y="1764145"/>
            <a:ext cx="1990724" cy="1616797"/>
          </a:xfrm>
          <a:prstGeom prst="rect">
            <a:avLst/>
          </a:prstGeom>
        </p:spPr>
      </p:pic>
      <p:pic>
        <p:nvPicPr>
          <p:cNvPr id="9" name="Imagen 8"/>
          <p:cNvPicPr>
            <a:picLocks noChangeAspect="1"/>
          </p:cNvPicPr>
          <p:nvPr/>
        </p:nvPicPr>
        <p:blipFill>
          <a:blip r:embed="rId3"/>
          <a:stretch>
            <a:fillRect/>
          </a:stretch>
        </p:blipFill>
        <p:spPr>
          <a:xfrm>
            <a:off x="2640602" y="3425355"/>
            <a:ext cx="1983649" cy="1603845"/>
          </a:xfrm>
          <a:prstGeom prst="rect">
            <a:avLst/>
          </a:prstGeom>
        </p:spPr>
      </p:pic>
      <p:pic>
        <p:nvPicPr>
          <p:cNvPr id="10" name="Imagen 9"/>
          <p:cNvPicPr>
            <a:picLocks noChangeAspect="1"/>
          </p:cNvPicPr>
          <p:nvPr/>
        </p:nvPicPr>
        <p:blipFill>
          <a:blip r:embed="rId4"/>
          <a:stretch>
            <a:fillRect/>
          </a:stretch>
        </p:blipFill>
        <p:spPr>
          <a:xfrm>
            <a:off x="2650005" y="5073613"/>
            <a:ext cx="1974246" cy="1614524"/>
          </a:xfrm>
          <a:prstGeom prst="rect">
            <a:avLst/>
          </a:prstGeom>
        </p:spPr>
      </p:pic>
      <p:pic>
        <p:nvPicPr>
          <p:cNvPr id="11" name="Imagen 10"/>
          <p:cNvPicPr>
            <a:picLocks noChangeAspect="1"/>
          </p:cNvPicPr>
          <p:nvPr/>
        </p:nvPicPr>
        <p:blipFill>
          <a:blip r:embed="rId5"/>
          <a:stretch>
            <a:fillRect/>
          </a:stretch>
        </p:blipFill>
        <p:spPr>
          <a:xfrm>
            <a:off x="9895778" y="1764145"/>
            <a:ext cx="1684713" cy="1517758"/>
          </a:xfrm>
          <a:prstGeom prst="rect">
            <a:avLst/>
          </a:prstGeom>
        </p:spPr>
      </p:pic>
      <p:pic>
        <p:nvPicPr>
          <p:cNvPr id="12" name="Imagen 11"/>
          <p:cNvPicPr>
            <a:picLocks noChangeAspect="1"/>
          </p:cNvPicPr>
          <p:nvPr/>
        </p:nvPicPr>
        <p:blipFill>
          <a:blip r:embed="rId6"/>
          <a:stretch>
            <a:fillRect/>
          </a:stretch>
        </p:blipFill>
        <p:spPr>
          <a:xfrm>
            <a:off x="9928996" y="3326864"/>
            <a:ext cx="1720487" cy="1702336"/>
          </a:xfrm>
          <a:prstGeom prst="rect">
            <a:avLst/>
          </a:prstGeom>
        </p:spPr>
      </p:pic>
      <p:pic>
        <p:nvPicPr>
          <p:cNvPr id="13" name="Imagen 12"/>
          <p:cNvPicPr>
            <a:picLocks noChangeAspect="1"/>
          </p:cNvPicPr>
          <p:nvPr/>
        </p:nvPicPr>
        <p:blipFill>
          <a:blip r:embed="rId7"/>
          <a:stretch>
            <a:fillRect/>
          </a:stretch>
        </p:blipFill>
        <p:spPr>
          <a:xfrm>
            <a:off x="9983153" y="5073613"/>
            <a:ext cx="1666330" cy="1614524"/>
          </a:xfrm>
          <a:prstGeom prst="rect">
            <a:avLst/>
          </a:prstGeom>
        </p:spPr>
      </p:pic>
    </p:spTree>
    <p:extLst>
      <p:ext uri="{BB962C8B-B14F-4D97-AF65-F5344CB8AC3E}">
        <p14:creationId xmlns:p14="http://schemas.microsoft.com/office/powerpoint/2010/main" val="19451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27427" t="434" r="14858" b="-434"/>
          <a:stretch/>
        </p:blipFill>
        <p:spPr>
          <a:xfrm rot="5400000">
            <a:off x="3004456" y="1658983"/>
            <a:ext cx="5865223" cy="3566161"/>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6630" t="7769" r="25055" b="-434"/>
          <a:stretch/>
        </p:blipFill>
        <p:spPr>
          <a:xfrm rot="5400000">
            <a:off x="7067006" y="1449977"/>
            <a:ext cx="5865222" cy="3984171"/>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t="19420" b="3794"/>
          <a:stretch/>
        </p:blipFill>
        <p:spPr>
          <a:xfrm>
            <a:off x="248193" y="509452"/>
            <a:ext cx="3631475" cy="5865222"/>
          </a:xfrm>
          <a:prstGeom prst="rect">
            <a:avLst/>
          </a:prstGeom>
        </p:spPr>
      </p:pic>
    </p:spTree>
    <p:extLst>
      <p:ext uri="{BB962C8B-B14F-4D97-AF65-F5344CB8AC3E}">
        <p14:creationId xmlns:p14="http://schemas.microsoft.com/office/powerpoint/2010/main" val="874626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algn="ctr"/>
            <a:r>
              <a:rPr lang="es-ES" dirty="0" smtClean="0"/>
              <a:t>Tipos de donantes</a:t>
            </a:r>
            <a:endParaRPr lang="en-US" dirty="0"/>
          </a:p>
        </p:txBody>
      </p:sp>
      <p:sp>
        <p:nvSpPr>
          <p:cNvPr id="9" name="Marcador de texto 8"/>
          <p:cNvSpPr>
            <a:spLocks noGrp="1"/>
          </p:cNvSpPr>
          <p:nvPr>
            <p:ph type="body" idx="1"/>
          </p:nvPr>
        </p:nvSpPr>
        <p:spPr>
          <a:xfrm>
            <a:off x="4017818" y="1930401"/>
            <a:ext cx="3408218" cy="576262"/>
          </a:xfrm>
        </p:spPr>
        <p:txBody>
          <a:bodyPr/>
          <a:lstStyle/>
          <a:p>
            <a:pPr algn="ctr"/>
            <a:r>
              <a:rPr lang="es-ES" sz="2800" b="1" dirty="0" smtClean="0">
                <a:solidFill>
                  <a:schemeClr val="tx1"/>
                </a:solidFill>
                <a:latin typeface="Encode Sans"/>
              </a:rPr>
              <a:t>Vivo</a:t>
            </a:r>
            <a:endParaRPr lang="en-US" sz="2800" b="1" dirty="0">
              <a:solidFill>
                <a:schemeClr val="tx1"/>
              </a:solidFill>
              <a:latin typeface="Encode Sans"/>
            </a:endParaRPr>
          </a:p>
        </p:txBody>
      </p:sp>
      <p:sp>
        <p:nvSpPr>
          <p:cNvPr id="10" name="Marcador de contenido 9"/>
          <p:cNvSpPr>
            <a:spLocks noGrp="1"/>
          </p:cNvSpPr>
          <p:nvPr>
            <p:ph sz="half" idx="2"/>
          </p:nvPr>
        </p:nvSpPr>
        <p:spPr>
          <a:xfrm>
            <a:off x="3240413" y="2737244"/>
            <a:ext cx="4185623" cy="3304117"/>
          </a:xfrm>
        </p:spPr>
        <p:txBody>
          <a:bodyPr>
            <a:normAutofit/>
          </a:bodyPr>
          <a:lstStyle/>
          <a:p>
            <a:r>
              <a:rPr lang="es-ES" dirty="0" smtClean="0">
                <a:latin typeface="Encode Sans"/>
              </a:rPr>
              <a:t>El donante sigue vivo tras la donación</a:t>
            </a:r>
          </a:p>
          <a:p>
            <a:r>
              <a:rPr lang="es-ES" dirty="0" smtClean="0">
                <a:latin typeface="Encode Sans"/>
              </a:rPr>
              <a:t>Tejidos: sangre, medula ósea, piel</a:t>
            </a:r>
          </a:p>
          <a:p>
            <a:r>
              <a:rPr lang="es-ES" dirty="0" smtClean="0">
                <a:latin typeface="Encode Sans"/>
              </a:rPr>
              <a:t>Segmento de hígado (se regenera)</a:t>
            </a:r>
          </a:p>
          <a:p>
            <a:r>
              <a:rPr lang="es-ES" dirty="0" smtClean="0">
                <a:latin typeface="Encode Sans"/>
              </a:rPr>
              <a:t>Un riñón</a:t>
            </a:r>
          </a:p>
          <a:p>
            <a:endParaRPr lang="es-ES" dirty="0" smtClean="0">
              <a:latin typeface="Encode Sans"/>
            </a:endParaRPr>
          </a:p>
        </p:txBody>
      </p:sp>
      <p:sp>
        <p:nvSpPr>
          <p:cNvPr id="11" name="Marcador de texto 10"/>
          <p:cNvSpPr>
            <a:spLocks noGrp="1"/>
          </p:cNvSpPr>
          <p:nvPr>
            <p:ph type="body" sz="quarter" idx="3"/>
          </p:nvPr>
        </p:nvSpPr>
        <p:spPr>
          <a:xfrm>
            <a:off x="8160327" y="498764"/>
            <a:ext cx="1343891" cy="221670"/>
          </a:xfrm>
        </p:spPr>
        <p:txBody>
          <a:bodyPr/>
          <a:lstStyle/>
          <a:p>
            <a:endParaRPr lang="en-US" dirty="0"/>
          </a:p>
        </p:txBody>
      </p:sp>
      <p:pic>
        <p:nvPicPr>
          <p:cNvPr id="15" name="Marcador de contenido 14"/>
          <p:cNvPicPr>
            <a:picLocks noGrp="1" noChangeAspect="1"/>
          </p:cNvPicPr>
          <p:nvPr>
            <p:ph sz="quarter" idx="4"/>
          </p:nvPr>
        </p:nvPicPr>
        <p:blipFill>
          <a:blip r:embed="rId2"/>
          <a:stretch>
            <a:fillRect/>
          </a:stretch>
        </p:blipFill>
        <p:spPr>
          <a:xfrm>
            <a:off x="7426036" y="2539145"/>
            <a:ext cx="3755707" cy="3502215"/>
          </a:xfrm>
          <a:prstGeom prst="rect">
            <a:avLst/>
          </a:prstGeom>
        </p:spPr>
      </p:pic>
      <p:pic>
        <p:nvPicPr>
          <p:cNvPr id="16" name="Imagen 15"/>
          <p:cNvPicPr>
            <a:picLocks noChangeAspect="1"/>
          </p:cNvPicPr>
          <p:nvPr/>
        </p:nvPicPr>
        <p:blipFill>
          <a:blip r:embed="rId3"/>
          <a:stretch>
            <a:fillRect/>
          </a:stretch>
        </p:blipFill>
        <p:spPr>
          <a:xfrm>
            <a:off x="110836" y="2539145"/>
            <a:ext cx="3129577" cy="3502215"/>
          </a:xfrm>
          <a:prstGeom prst="rect">
            <a:avLst/>
          </a:prstGeom>
        </p:spPr>
      </p:pic>
    </p:spTree>
    <p:extLst>
      <p:ext uri="{BB962C8B-B14F-4D97-AF65-F5344CB8AC3E}">
        <p14:creationId xmlns:p14="http://schemas.microsoft.com/office/powerpoint/2010/main" val="412103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Tipos de donantes</a:t>
            </a:r>
            <a:endParaRPr lang="en-US" dirty="0"/>
          </a:p>
        </p:txBody>
      </p:sp>
      <p:sp>
        <p:nvSpPr>
          <p:cNvPr id="3" name="Marcador de texto 2"/>
          <p:cNvSpPr>
            <a:spLocks noGrp="1"/>
          </p:cNvSpPr>
          <p:nvPr>
            <p:ph type="body" idx="1"/>
          </p:nvPr>
        </p:nvSpPr>
        <p:spPr>
          <a:xfrm>
            <a:off x="675745" y="1634836"/>
            <a:ext cx="4185623" cy="526147"/>
          </a:xfrm>
        </p:spPr>
        <p:txBody>
          <a:bodyPr/>
          <a:lstStyle/>
          <a:p>
            <a:r>
              <a:rPr lang="es-ES" sz="2800" b="1" dirty="0" smtClean="0">
                <a:solidFill>
                  <a:schemeClr val="tx1"/>
                </a:solidFill>
              </a:rPr>
              <a:t>Donante cadavérico</a:t>
            </a:r>
          </a:p>
        </p:txBody>
      </p:sp>
      <p:sp>
        <p:nvSpPr>
          <p:cNvPr id="4" name="Marcador de contenido 3"/>
          <p:cNvSpPr>
            <a:spLocks noGrp="1"/>
          </p:cNvSpPr>
          <p:nvPr>
            <p:ph sz="half" idx="2"/>
          </p:nvPr>
        </p:nvSpPr>
        <p:spPr>
          <a:xfrm>
            <a:off x="675745" y="2327565"/>
            <a:ext cx="4185623" cy="1321125"/>
          </a:xfrm>
        </p:spPr>
        <p:txBody>
          <a:bodyPr/>
          <a:lstStyle/>
          <a:p>
            <a:r>
              <a:rPr lang="es-ES" sz="2400" dirty="0" smtClean="0">
                <a:latin typeface="Encode Sans"/>
              </a:rPr>
              <a:t>Muerte encefálica</a:t>
            </a:r>
            <a:endParaRPr lang="es-ES" dirty="0" smtClean="0">
              <a:latin typeface="Encode Sans"/>
            </a:endParaRPr>
          </a:p>
          <a:p>
            <a:pPr>
              <a:buFont typeface="Arial" panose="020B0604020202020204" pitchFamily="34" charset="0"/>
              <a:buChar char="•"/>
            </a:pPr>
            <a:r>
              <a:rPr lang="es-ES" dirty="0" smtClean="0">
                <a:latin typeface="Encode Sans"/>
              </a:rPr>
              <a:t>Mantenimiento de órganos</a:t>
            </a:r>
          </a:p>
          <a:p>
            <a:pPr>
              <a:buFont typeface="Arial" panose="020B0604020202020204" pitchFamily="34" charset="0"/>
              <a:buChar char="•"/>
            </a:pPr>
            <a:r>
              <a:rPr lang="es-ES" dirty="0" smtClean="0">
                <a:latin typeface="Encode Sans"/>
              </a:rPr>
              <a:t>Fármacos y ARM</a:t>
            </a:r>
          </a:p>
        </p:txBody>
      </p:sp>
      <p:sp>
        <p:nvSpPr>
          <p:cNvPr id="5" name="Marcador de texto 4"/>
          <p:cNvSpPr>
            <a:spLocks noGrp="1"/>
          </p:cNvSpPr>
          <p:nvPr>
            <p:ph type="body" sz="quarter" idx="3"/>
          </p:nvPr>
        </p:nvSpPr>
        <p:spPr>
          <a:xfrm>
            <a:off x="7877696" y="225497"/>
            <a:ext cx="4340430" cy="243591"/>
          </a:xfrm>
        </p:spPr>
        <p:txBody>
          <a:bodyPr/>
          <a:lstStyle/>
          <a:p>
            <a:endParaRPr lang="en-US" dirty="0"/>
          </a:p>
        </p:txBody>
      </p:sp>
      <p:sp>
        <p:nvSpPr>
          <p:cNvPr id="7" name="Marcador de contenido 6"/>
          <p:cNvSpPr>
            <a:spLocks noGrp="1"/>
          </p:cNvSpPr>
          <p:nvPr>
            <p:ph sz="quarter" idx="4"/>
          </p:nvPr>
        </p:nvSpPr>
        <p:spPr>
          <a:xfrm>
            <a:off x="5101447" y="2327566"/>
            <a:ext cx="4185617" cy="858980"/>
          </a:xfrm>
        </p:spPr>
        <p:txBody>
          <a:bodyPr>
            <a:normAutofit/>
          </a:bodyPr>
          <a:lstStyle/>
          <a:p>
            <a:r>
              <a:rPr lang="es-ES" sz="2400" dirty="0">
                <a:latin typeface="Encode Sans"/>
              </a:rPr>
              <a:t>Parada </a:t>
            </a:r>
            <a:r>
              <a:rPr lang="es-ES" sz="2400" dirty="0" smtClean="0">
                <a:latin typeface="Encode Sans"/>
              </a:rPr>
              <a:t>cardiaca</a:t>
            </a:r>
            <a:endParaRPr lang="en-US" sz="2400" dirty="0">
              <a:latin typeface="Encode Sans"/>
            </a:endParaRPr>
          </a:p>
        </p:txBody>
      </p:sp>
      <p:pic>
        <p:nvPicPr>
          <p:cNvPr id="8" name="Imagen 7"/>
          <p:cNvPicPr>
            <a:picLocks noChangeAspect="1"/>
          </p:cNvPicPr>
          <p:nvPr/>
        </p:nvPicPr>
        <p:blipFill>
          <a:blip r:embed="rId2"/>
          <a:stretch>
            <a:fillRect/>
          </a:stretch>
        </p:blipFill>
        <p:spPr>
          <a:xfrm>
            <a:off x="5486400" y="3879273"/>
            <a:ext cx="3546763" cy="2738351"/>
          </a:xfrm>
          <a:prstGeom prst="rect">
            <a:avLst/>
          </a:prstGeom>
        </p:spPr>
      </p:pic>
      <p:pic>
        <p:nvPicPr>
          <p:cNvPr id="9" name="Imagen 8"/>
          <p:cNvPicPr>
            <a:picLocks noChangeAspect="1"/>
          </p:cNvPicPr>
          <p:nvPr/>
        </p:nvPicPr>
        <p:blipFill>
          <a:blip r:embed="rId3"/>
          <a:stretch>
            <a:fillRect/>
          </a:stretch>
        </p:blipFill>
        <p:spPr>
          <a:xfrm>
            <a:off x="675745" y="3879273"/>
            <a:ext cx="3452910" cy="2738351"/>
          </a:xfrm>
          <a:prstGeom prst="rect">
            <a:avLst/>
          </a:prstGeom>
        </p:spPr>
      </p:pic>
    </p:spTree>
    <p:extLst>
      <p:ext uri="{BB962C8B-B14F-4D97-AF65-F5344CB8AC3E}">
        <p14:creationId xmlns:p14="http://schemas.microsoft.com/office/powerpoint/2010/main" val="2852606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1507067" y="96983"/>
            <a:ext cx="7766936" cy="706581"/>
          </a:xfrm>
        </p:spPr>
        <p:txBody>
          <a:bodyPr/>
          <a:lstStyle/>
          <a:p>
            <a:pPr algn="ctr"/>
            <a:r>
              <a:rPr lang="es-ES" sz="4000" dirty="0" smtClean="0"/>
              <a:t>Ley 27447 “ley Justina”</a:t>
            </a:r>
            <a:endParaRPr lang="en-US" sz="4000" dirty="0"/>
          </a:p>
        </p:txBody>
      </p:sp>
      <p:sp>
        <p:nvSpPr>
          <p:cNvPr id="8" name="Subtítulo 7"/>
          <p:cNvSpPr>
            <a:spLocks noGrp="1"/>
          </p:cNvSpPr>
          <p:nvPr>
            <p:ph type="subTitle" idx="1"/>
          </p:nvPr>
        </p:nvSpPr>
        <p:spPr>
          <a:xfrm>
            <a:off x="3782291" y="1663346"/>
            <a:ext cx="5694218" cy="4724400"/>
          </a:xfrm>
        </p:spPr>
        <p:txBody>
          <a:bodyPr>
            <a:normAutofit fontScale="92500" lnSpcReduction="10000"/>
          </a:bodyPr>
          <a:lstStyle/>
          <a:p>
            <a:pPr marL="342900" indent="-342900" algn="l">
              <a:buFont typeface="Wingdings" panose="05000000000000000000" pitchFamily="2" charset="2"/>
              <a:buChar char="Ø"/>
            </a:pPr>
            <a:r>
              <a:rPr lang="es-ES" sz="2000" dirty="0" smtClean="0">
                <a:solidFill>
                  <a:prstClr val="black">
                    <a:lumMod val="75000"/>
                    <a:lumOff val="25000"/>
                  </a:prstClr>
                </a:solidFill>
                <a:latin typeface="Encode Sans"/>
              </a:rPr>
              <a:t> Denominada así por Justina Lo </a:t>
            </a:r>
            <a:r>
              <a:rPr lang="es-ES" sz="2000" dirty="0" err="1" smtClean="0">
                <a:solidFill>
                  <a:prstClr val="black">
                    <a:lumMod val="75000"/>
                    <a:lumOff val="25000"/>
                  </a:prstClr>
                </a:solidFill>
                <a:latin typeface="Encode Sans"/>
              </a:rPr>
              <a:t>Cane</a:t>
            </a:r>
            <a:r>
              <a:rPr lang="es-ES" sz="2000" dirty="0" smtClean="0">
                <a:solidFill>
                  <a:prstClr val="black">
                    <a:lumMod val="75000"/>
                    <a:lumOff val="25000"/>
                  </a:prstClr>
                </a:solidFill>
                <a:latin typeface="Encode Sans"/>
              </a:rPr>
              <a:t>, quien falleció a los 12 años en lista de espera para trasplante de corazón.</a:t>
            </a:r>
          </a:p>
          <a:p>
            <a:pPr marL="342900" indent="-342900" algn="l">
              <a:buFont typeface="Wingdings" panose="05000000000000000000" pitchFamily="2" charset="2"/>
              <a:buChar char="Ø"/>
            </a:pPr>
            <a:r>
              <a:rPr lang="es-MX" sz="2000" dirty="0" smtClean="0">
                <a:solidFill>
                  <a:prstClr val="black"/>
                </a:solidFill>
                <a:latin typeface="Encode Sans"/>
              </a:rPr>
              <a:t>Toda </a:t>
            </a:r>
            <a:r>
              <a:rPr lang="es-MX" sz="2000" dirty="0">
                <a:solidFill>
                  <a:prstClr val="black"/>
                </a:solidFill>
                <a:latin typeface="Encode Sans"/>
              </a:rPr>
              <a:t>persona mayor de 18 años es donante de órganos o tejidos salvo que haya dejado constancia expresa de lo contrario</a:t>
            </a:r>
            <a:r>
              <a:rPr lang="es-MX" sz="2000" dirty="0" smtClean="0">
                <a:solidFill>
                  <a:prstClr val="black"/>
                </a:solidFill>
                <a:latin typeface="Encode Sans"/>
              </a:rPr>
              <a:t>.</a:t>
            </a:r>
          </a:p>
          <a:p>
            <a:pPr marL="342900" indent="-342900" algn="l">
              <a:buFont typeface="Wingdings" panose="05000000000000000000" pitchFamily="2" charset="2"/>
              <a:buChar char="Ø"/>
            </a:pPr>
            <a:r>
              <a:rPr lang="es-ES" sz="2000" dirty="0" smtClean="0">
                <a:solidFill>
                  <a:prstClr val="black"/>
                </a:solidFill>
                <a:latin typeface="Encode Sans"/>
              </a:rPr>
              <a:t> Los </a:t>
            </a:r>
            <a:r>
              <a:rPr lang="es-ES" sz="2000" dirty="0">
                <a:solidFill>
                  <a:prstClr val="black"/>
                </a:solidFill>
                <a:latin typeface="Encode Sans"/>
              </a:rPr>
              <a:t>artículos 36 y </a:t>
            </a:r>
            <a:r>
              <a:rPr lang="es-ES" sz="2000" dirty="0" smtClean="0">
                <a:solidFill>
                  <a:prstClr val="black"/>
                </a:solidFill>
                <a:latin typeface="Encode Sans"/>
              </a:rPr>
              <a:t>37y por </a:t>
            </a:r>
            <a:r>
              <a:rPr lang="es-ES" sz="2000" dirty="0">
                <a:solidFill>
                  <a:prstClr val="black"/>
                </a:solidFill>
                <a:latin typeface="Encode Sans"/>
              </a:rPr>
              <a:t>Resolución 716/2019 del Ministerio de Salud y Desarrollo </a:t>
            </a:r>
            <a:r>
              <a:rPr lang="es-ES" sz="2000" dirty="0" smtClean="0">
                <a:solidFill>
                  <a:prstClr val="black"/>
                </a:solidFill>
                <a:latin typeface="Encode Sans"/>
              </a:rPr>
              <a:t>Social establecen el Protocolo Nacional para la determinación del cese irreversible de las funciones encefálicas</a:t>
            </a:r>
          </a:p>
          <a:p>
            <a:pPr marL="342900" indent="-342900" algn="l">
              <a:buFont typeface="Wingdings" panose="05000000000000000000" pitchFamily="2" charset="2"/>
              <a:buChar char="Ø"/>
            </a:pPr>
            <a:r>
              <a:rPr lang="es-ES" sz="2000" dirty="0">
                <a:solidFill>
                  <a:prstClr val="black"/>
                </a:solidFill>
                <a:latin typeface="Encode Sans"/>
              </a:rPr>
              <a:t>Artículo 39 - Notificación. Todo médico que certifique el fallecimiento de una </a:t>
            </a:r>
            <a:r>
              <a:rPr lang="es-ES" sz="2000" dirty="0" smtClean="0">
                <a:solidFill>
                  <a:prstClr val="black"/>
                </a:solidFill>
                <a:latin typeface="Encode Sans"/>
              </a:rPr>
              <a:t>persona </a:t>
            </a:r>
            <a:r>
              <a:rPr lang="es-ES" sz="2000" dirty="0">
                <a:solidFill>
                  <a:prstClr val="black"/>
                </a:solidFill>
                <a:latin typeface="Encode Sans"/>
              </a:rPr>
              <a:t>debe iniciar el proceso de donación, conforme las normas que a dichos fines </a:t>
            </a:r>
            <a:r>
              <a:rPr lang="es-ES" sz="2000" dirty="0" smtClean="0">
                <a:solidFill>
                  <a:prstClr val="black"/>
                </a:solidFill>
                <a:latin typeface="Encode Sans"/>
              </a:rPr>
              <a:t>dicte </a:t>
            </a:r>
            <a:r>
              <a:rPr lang="es-ES" sz="2000" dirty="0">
                <a:solidFill>
                  <a:prstClr val="black"/>
                </a:solidFill>
                <a:latin typeface="Encode Sans"/>
              </a:rPr>
              <a:t>el INCUCAI</a:t>
            </a:r>
            <a:endParaRPr lang="es-MX" sz="2000" dirty="0">
              <a:solidFill>
                <a:prstClr val="black"/>
              </a:solidFill>
              <a:latin typeface="Encode Sans"/>
            </a:endParaRPr>
          </a:p>
          <a:p>
            <a:pPr marL="342900" indent="-342900" algn="l">
              <a:buFont typeface="Wingdings" panose="05000000000000000000" pitchFamily="2" charset="2"/>
              <a:buChar char="Ø"/>
            </a:pPr>
            <a:endParaRPr lang="en-US" sz="2000" dirty="0">
              <a:latin typeface="Encode Sans"/>
            </a:endParaRPr>
          </a:p>
        </p:txBody>
      </p:sp>
      <p:pic>
        <p:nvPicPr>
          <p:cNvPr id="2050" name="Picture 2" descr="trasplan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3539"/>
          <a:stretch/>
        </p:blipFill>
        <p:spPr bwMode="auto">
          <a:xfrm>
            <a:off x="287383" y="1663346"/>
            <a:ext cx="3357154" cy="421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350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Situación actual en argentina</a:t>
            </a:r>
            <a:endParaRPr lang="en-US" dirty="0"/>
          </a:p>
        </p:txBody>
      </p:sp>
      <p:sp>
        <p:nvSpPr>
          <p:cNvPr id="3" name="Marcador de contenido 2"/>
          <p:cNvSpPr>
            <a:spLocks noGrp="1"/>
          </p:cNvSpPr>
          <p:nvPr>
            <p:ph idx="1"/>
          </p:nvPr>
        </p:nvSpPr>
        <p:spPr>
          <a:xfrm>
            <a:off x="677334" y="1828801"/>
            <a:ext cx="8596668" cy="4212562"/>
          </a:xfrm>
        </p:spPr>
        <p:txBody>
          <a:bodyPr>
            <a:normAutofit/>
          </a:bodyPr>
          <a:lstStyle/>
          <a:p>
            <a:pPr marL="0" indent="0">
              <a:lnSpc>
                <a:spcPct val="250000"/>
              </a:lnSpc>
              <a:buNone/>
            </a:pPr>
            <a:r>
              <a:rPr lang="es-ES" dirty="0" smtClean="0">
                <a:solidFill>
                  <a:srgbClr val="0070C0"/>
                </a:solidFill>
                <a:latin typeface="inherit"/>
              </a:rPr>
              <a:t>7560</a:t>
            </a:r>
            <a:r>
              <a:rPr lang="es-ES" dirty="0" smtClean="0">
                <a:solidFill>
                  <a:srgbClr val="EA1D76"/>
                </a:solidFill>
                <a:latin typeface="inherit"/>
              </a:rPr>
              <a:t> </a:t>
            </a:r>
            <a:r>
              <a:rPr lang="es-ES" dirty="0" smtClean="0">
                <a:solidFill>
                  <a:srgbClr val="333333"/>
                </a:solidFill>
                <a:latin typeface="Encode Sans"/>
              </a:rPr>
              <a:t>Personas </a:t>
            </a:r>
            <a:r>
              <a:rPr lang="es-ES" dirty="0">
                <a:solidFill>
                  <a:srgbClr val="333333"/>
                </a:solidFill>
                <a:latin typeface="Encode Sans"/>
              </a:rPr>
              <a:t>necesitan un </a:t>
            </a:r>
            <a:r>
              <a:rPr lang="es-ES" sz="2000" dirty="0">
                <a:solidFill>
                  <a:srgbClr val="333333"/>
                </a:solidFill>
                <a:latin typeface="Encode Sans"/>
              </a:rPr>
              <a:t>trasplante</a:t>
            </a:r>
            <a:r>
              <a:rPr lang="es-ES" dirty="0">
                <a:solidFill>
                  <a:srgbClr val="333333"/>
                </a:solidFill>
                <a:latin typeface="Encode Sans"/>
              </a:rPr>
              <a:t> para salvar su vida en este </a:t>
            </a:r>
            <a:r>
              <a:rPr lang="es-ES" dirty="0" smtClean="0">
                <a:solidFill>
                  <a:srgbClr val="333333"/>
                </a:solidFill>
                <a:latin typeface="Encode Sans"/>
              </a:rPr>
              <a:t>momento </a:t>
            </a:r>
          </a:p>
          <a:p>
            <a:pPr marL="0" indent="0">
              <a:lnSpc>
                <a:spcPct val="250000"/>
              </a:lnSpc>
              <a:buNone/>
            </a:pPr>
            <a:r>
              <a:rPr lang="es-ES" dirty="0" smtClean="0">
                <a:solidFill>
                  <a:srgbClr val="0070C0"/>
                </a:solidFill>
                <a:latin typeface="inherit"/>
              </a:rPr>
              <a:t>1173</a:t>
            </a:r>
            <a:r>
              <a:rPr lang="es-ES" dirty="0" smtClean="0">
                <a:solidFill>
                  <a:srgbClr val="EA1D76"/>
                </a:solidFill>
                <a:latin typeface="inherit"/>
              </a:rPr>
              <a:t> </a:t>
            </a:r>
            <a:r>
              <a:rPr lang="es-ES" dirty="0" smtClean="0">
                <a:solidFill>
                  <a:srgbClr val="333333"/>
                </a:solidFill>
                <a:latin typeface="Encode Sans"/>
              </a:rPr>
              <a:t>Es </a:t>
            </a:r>
            <a:r>
              <a:rPr lang="es-ES" dirty="0">
                <a:solidFill>
                  <a:srgbClr val="333333"/>
                </a:solidFill>
                <a:latin typeface="Encode Sans"/>
              </a:rPr>
              <a:t>la cantidad de trasplantes realizados durante este año (</a:t>
            </a:r>
            <a:r>
              <a:rPr lang="es-ES" dirty="0" smtClean="0">
                <a:solidFill>
                  <a:srgbClr val="333333"/>
                </a:solidFill>
                <a:latin typeface="Encode Sans"/>
              </a:rPr>
              <a:t>2022)</a:t>
            </a:r>
          </a:p>
          <a:p>
            <a:pPr marL="0" indent="0">
              <a:lnSpc>
                <a:spcPct val="250000"/>
              </a:lnSpc>
              <a:buNone/>
            </a:pPr>
            <a:r>
              <a:rPr lang="es-ES" dirty="0" smtClean="0">
                <a:solidFill>
                  <a:srgbClr val="0070C0"/>
                </a:solidFill>
                <a:latin typeface="inherit"/>
              </a:rPr>
              <a:t>532</a:t>
            </a:r>
            <a:r>
              <a:rPr lang="es-ES" dirty="0" smtClean="0">
                <a:solidFill>
                  <a:srgbClr val="EA1D76"/>
                </a:solidFill>
                <a:latin typeface="inherit"/>
              </a:rPr>
              <a:t> </a:t>
            </a:r>
            <a:r>
              <a:rPr lang="es-ES" dirty="0" smtClean="0">
                <a:solidFill>
                  <a:srgbClr val="333333"/>
                </a:solidFill>
                <a:latin typeface="Encode Sans"/>
              </a:rPr>
              <a:t>Personas </a:t>
            </a:r>
            <a:r>
              <a:rPr lang="es-ES" dirty="0">
                <a:solidFill>
                  <a:srgbClr val="333333"/>
                </a:solidFill>
                <a:latin typeface="Encode Sans"/>
              </a:rPr>
              <a:t>donaron sus órganos durante este año (</a:t>
            </a:r>
            <a:r>
              <a:rPr lang="es-ES" dirty="0" smtClean="0">
                <a:solidFill>
                  <a:srgbClr val="333333"/>
                </a:solidFill>
                <a:latin typeface="Encode Sans"/>
              </a:rPr>
              <a:t>2022)  </a:t>
            </a:r>
          </a:p>
          <a:p>
            <a:pPr marL="0" indent="0">
              <a:lnSpc>
                <a:spcPct val="250000"/>
              </a:lnSpc>
              <a:buNone/>
            </a:pPr>
            <a:r>
              <a:rPr lang="es-ES" dirty="0" smtClean="0">
                <a:solidFill>
                  <a:srgbClr val="0070C0"/>
                </a:solidFill>
                <a:latin typeface="inherit"/>
              </a:rPr>
              <a:t>11,5</a:t>
            </a:r>
            <a:r>
              <a:rPr lang="es-ES" dirty="0" smtClean="0">
                <a:solidFill>
                  <a:srgbClr val="EA1D76"/>
                </a:solidFill>
                <a:latin typeface="inherit"/>
              </a:rPr>
              <a:t> </a:t>
            </a:r>
            <a:r>
              <a:rPr lang="es-ES" dirty="0" smtClean="0">
                <a:solidFill>
                  <a:srgbClr val="333333"/>
                </a:solidFill>
                <a:latin typeface="Encode Sans"/>
              </a:rPr>
              <a:t>Es </a:t>
            </a:r>
            <a:r>
              <a:rPr lang="es-ES" dirty="0">
                <a:solidFill>
                  <a:srgbClr val="333333"/>
                </a:solidFill>
                <a:latin typeface="Encode Sans"/>
              </a:rPr>
              <a:t>la cantidad de donantes por cada millón de habitantes de este año (2022</a:t>
            </a:r>
            <a:r>
              <a:rPr lang="es-ES" dirty="0" smtClean="0">
                <a:solidFill>
                  <a:srgbClr val="333333"/>
                </a:solidFill>
                <a:latin typeface="Encode Sans"/>
              </a:rPr>
              <a:t>)</a:t>
            </a:r>
          </a:p>
          <a:p>
            <a:pPr marL="0" indent="0">
              <a:lnSpc>
                <a:spcPct val="250000"/>
              </a:lnSpc>
              <a:buNone/>
            </a:pPr>
            <a:r>
              <a:rPr lang="es-ES" dirty="0" smtClean="0">
                <a:solidFill>
                  <a:srgbClr val="333333"/>
                </a:solidFill>
                <a:latin typeface="Encode Sans"/>
              </a:rPr>
              <a:t>Solo </a:t>
            </a:r>
            <a:r>
              <a:rPr lang="es-ES" dirty="0" smtClean="0">
                <a:solidFill>
                  <a:srgbClr val="0070C0"/>
                </a:solidFill>
                <a:latin typeface="Encode Sans"/>
              </a:rPr>
              <a:t>4</a:t>
            </a:r>
            <a:r>
              <a:rPr lang="es-ES" dirty="0" smtClean="0">
                <a:solidFill>
                  <a:srgbClr val="333333"/>
                </a:solidFill>
                <a:latin typeface="Encode Sans"/>
              </a:rPr>
              <a:t> de cada </a:t>
            </a:r>
            <a:r>
              <a:rPr lang="es-ES" dirty="0" smtClean="0">
                <a:solidFill>
                  <a:srgbClr val="0070C0"/>
                </a:solidFill>
                <a:latin typeface="Encode Sans"/>
              </a:rPr>
              <a:t>1000</a:t>
            </a:r>
            <a:r>
              <a:rPr lang="es-ES" dirty="0" smtClean="0">
                <a:solidFill>
                  <a:srgbClr val="333333"/>
                </a:solidFill>
                <a:latin typeface="Encode Sans"/>
              </a:rPr>
              <a:t> fallecidos puede ser donante de órganos</a:t>
            </a:r>
            <a:endParaRPr lang="es-ES" dirty="0"/>
          </a:p>
          <a:p>
            <a:pPr marL="0" indent="0">
              <a:buNone/>
            </a:pPr>
            <a:endParaRPr lang="es-ES" dirty="0"/>
          </a:p>
          <a:p>
            <a:pPr marL="0" indent="0">
              <a:buNone/>
            </a:pPr>
            <a:endParaRPr lang="en-US" dirty="0"/>
          </a:p>
        </p:txBody>
      </p:sp>
    </p:spTree>
    <p:extLst>
      <p:ext uri="{BB962C8B-B14F-4D97-AF65-F5344CB8AC3E}">
        <p14:creationId xmlns:p14="http://schemas.microsoft.com/office/powerpoint/2010/main" val="2198122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dirty="0" smtClean="0"/>
              <a:t>Formas habilitadas para expresar voluntad de donación</a:t>
            </a:r>
            <a:endParaRPr lang="en-US" dirty="0"/>
          </a:p>
        </p:txBody>
      </p:sp>
      <p:sp>
        <p:nvSpPr>
          <p:cNvPr id="5" name="Marcador de contenido 4"/>
          <p:cNvSpPr>
            <a:spLocks noGrp="1"/>
          </p:cNvSpPr>
          <p:nvPr>
            <p:ph idx="1"/>
          </p:nvPr>
        </p:nvSpPr>
        <p:spPr>
          <a:xfrm>
            <a:off x="677334" y="2743200"/>
            <a:ext cx="8596668" cy="2535382"/>
          </a:xfrm>
        </p:spPr>
        <p:txBody>
          <a:bodyPr>
            <a:normAutofit/>
          </a:bodyPr>
          <a:lstStyle/>
          <a:p>
            <a:pPr>
              <a:buFont typeface="Wingdings" panose="05000000000000000000" pitchFamily="2" charset="2"/>
              <a:buChar char="Ø"/>
            </a:pPr>
            <a:r>
              <a:rPr lang="es-ES" sz="2000" dirty="0" smtClean="0">
                <a:latin typeface="Encode Sans"/>
              </a:rPr>
              <a:t>Personalmente en el </a:t>
            </a:r>
            <a:r>
              <a:rPr lang="es-ES" sz="2000" dirty="0" err="1">
                <a:latin typeface="Encode Sans"/>
              </a:rPr>
              <a:t>I</a:t>
            </a:r>
            <a:r>
              <a:rPr lang="es-ES" sz="2000" dirty="0" err="1" smtClean="0">
                <a:latin typeface="Encode Sans"/>
              </a:rPr>
              <a:t>ncucai</a:t>
            </a:r>
            <a:r>
              <a:rPr lang="es-ES" sz="2000" dirty="0" smtClean="0">
                <a:latin typeface="Encode Sans"/>
              </a:rPr>
              <a:t> o las sedes jurisdiccionales</a:t>
            </a:r>
          </a:p>
          <a:p>
            <a:pPr>
              <a:buFont typeface="Wingdings" panose="05000000000000000000" pitchFamily="2" charset="2"/>
              <a:buChar char="Ø"/>
            </a:pPr>
            <a:r>
              <a:rPr lang="es-ES" sz="2000" dirty="0" smtClean="0">
                <a:latin typeface="Encode Sans"/>
              </a:rPr>
              <a:t>En registros civiles al tramitar DNI</a:t>
            </a:r>
          </a:p>
          <a:p>
            <a:pPr>
              <a:buFont typeface="Wingdings" panose="05000000000000000000" pitchFamily="2" charset="2"/>
              <a:buChar char="Ø"/>
            </a:pPr>
            <a:r>
              <a:rPr lang="es-ES" sz="2000" dirty="0" smtClean="0">
                <a:latin typeface="Encode Sans"/>
              </a:rPr>
              <a:t>De manera virtual en el sitio de Mi Argentina</a:t>
            </a:r>
          </a:p>
          <a:p>
            <a:pPr>
              <a:buFont typeface="Wingdings" panose="05000000000000000000" pitchFamily="2" charset="2"/>
              <a:buChar char="Ø"/>
            </a:pPr>
            <a:r>
              <a:rPr lang="es-ES" sz="2000" dirty="0">
                <a:latin typeface="Encode Sans"/>
              </a:rPr>
              <a:t>Registro Nacional de las Personas (RENAPER</a:t>
            </a:r>
            <a:r>
              <a:rPr lang="es-ES" sz="2000" dirty="0" smtClean="0">
                <a:latin typeface="Encode Sans"/>
              </a:rPr>
              <a:t>)</a:t>
            </a:r>
          </a:p>
          <a:p>
            <a:pPr>
              <a:buFont typeface="Wingdings" panose="05000000000000000000" pitchFamily="2" charset="2"/>
              <a:buChar char="Ø"/>
            </a:pPr>
            <a:r>
              <a:rPr lang="es-ES" sz="2000" dirty="0" smtClean="0">
                <a:latin typeface="Encode Sans"/>
              </a:rPr>
              <a:t>Correo Oficial</a:t>
            </a:r>
            <a:endParaRPr lang="en-US" sz="2000" dirty="0">
              <a:latin typeface="Encode Sans"/>
            </a:endParaRPr>
          </a:p>
        </p:txBody>
      </p:sp>
    </p:spTree>
    <p:extLst>
      <p:ext uri="{BB962C8B-B14F-4D97-AF65-F5344CB8AC3E}">
        <p14:creationId xmlns:p14="http://schemas.microsoft.com/office/powerpoint/2010/main" val="41621381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88126"/>
          </a:xfrm>
        </p:spPr>
        <p:txBody>
          <a:bodyPr/>
          <a:lstStyle/>
          <a:p>
            <a:pPr algn="ctr"/>
            <a:r>
              <a:rPr lang="es-ES" dirty="0" smtClean="0"/>
              <a:t>¿Qué es el SINTRA?</a:t>
            </a:r>
            <a:endParaRPr lang="en-US" dirty="0"/>
          </a:p>
        </p:txBody>
      </p:sp>
      <p:sp>
        <p:nvSpPr>
          <p:cNvPr id="3" name="Marcador de contenido 2"/>
          <p:cNvSpPr>
            <a:spLocks noGrp="1"/>
          </p:cNvSpPr>
          <p:nvPr>
            <p:ph idx="1"/>
          </p:nvPr>
        </p:nvSpPr>
        <p:spPr>
          <a:xfrm>
            <a:off x="677334" y="1546635"/>
            <a:ext cx="8596668" cy="3880773"/>
          </a:xfrm>
        </p:spPr>
        <p:txBody>
          <a:bodyPr>
            <a:normAutofit/>
          </a:bodyPr>
          <a:lstStyle/>
          <a:p>
            <a:r>
              <a:rPr lang="es-ES" sz="2000" dirty="0" smtClean="0">
                <a:latin typeface="Encode Sans"/>
              </a:rPr>
              <a:t>El sistema Nacional de información de Procuración y trasplante de la Republica Argentina.</a:t>
            </a:r>
          </a:p>
          <a:p>
            <a:r>
              <a:rPr lang="es-ES" sz="2000" dirty="0" smtClean="0">
                <a:latin typeface="Encode Sans"/>
              </a:rPr>
              <a:t>Es un sistema informático para la administración, gestión, fiscalización y consulta de la actividad de procuración y trasplante de órganos, tejidos y células en el ámbito nacional.</a:t>
            </a:r>
          </a:p>
          <a:p>
            <a:endParaRPr lang="en-US" sz="2000" dirty="0">
              <a:latin typeface="Encode Sans"/>
            </a:endParaRPr>
          </a:p>
        </p:txBody>
      </p:sp>
      <p:pic>
        <p:nvPicPr>
          <p:cNvPr id="4" name="Imagen 3"/>
          <p:cNvPicPr>
            <a:picLocks noChangeAspect="1"/>
          </p:cNvPicPr>
          <p:nvPr/>
        </p:nvPicPr>
        <p:blipFill>
          <a:blip r:embed="rId2"/>
          <a:stretch>
            <a:fillRect/>
          </a:stretch>
        </p:blipFill>
        <p:spPr>
          <a:xfrm>
            <a:off x="2481944" y="3461657"/>
            <a:ext cx="4384870" cy="3216235"/>
          </a:xfrm>
          <a:prstGeom prst="rect">
            <a:avLst/>
          </a:prstGeom>
        </p:spPr>
      </p:pic>
    </p:spTree>
    <p:extLst>
      <p:ext uri="{BB962C8B-B14F-4D97-AF65-F5344CB8AC3E}">
        <p14:creationId xmlns:p14="http://schemas.microsoft.com/office/powerpoint/2010/main" val="1225196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Características del SINTRA</a:t>
            </a:r>
            <a:endParaRPr lang="en-US" dirty="0"/>
          </a:p>
        </p:txBody>
      </p:sp>
      <p:sp>
        <p:nvSpPr>
          <p:cNvPr id="3" name="Marcador de contenido 2"/>
          <p:cNvSpPr>
            <a:spLocks noGrp="1"/>
          </p:cNvSpPr>
          <p:nvPr>
            <p:ph idx="1"/>
          </p:nvPr>
        </p:nvSpPr>
        <p:spPr/>
        <p:txBody>
          <a:bodyPr>
            <a:normAutofit/>
          </a:bodyPr>
          <a:lstStyle/>
          <a:p>
            <a:r>
              <a:rPr lang="es-ES" sz="2000" dirty="0">
                <a:latin typeface="Encode Sans"/>
              </a:rPr>
              <a:t>La información se visualiza y se accede de acuerdo a diferentes perfiles o roles de </a:t>
            </a:r>
            <a:r>
              <a:rPr lang="es-ES" sz="2000" dirty="0" smtClean="0">
                <a:latin typeface="Encode Sans"/>
              </a:rPr>
              <a:t>usuarios</a:t>
            </a:r>
          </a:p>
          <a:p>
            <a:r>
              <a:rPr lang="es-ES" sz="2000" dirty="0" smtClean="0">
                <a:latin typeface="Encode Sans"/>
              </a:rPr>
              <a:t>Disponibilidad permanente</a:t>
            </a:r>
          </a:p>
          <a:p>
            <a:r>
              <a:rPr lang="es-ES" sz="2000" dirty="0" smtClean="0">
                <a:latin typeface="Encode Sans"/>
              </a:rPr>
              <a:t>Basado en normativas</a:t>
            </a:r>
          </a:p>
          <a:p>
            <a:r>
              <a:rPr lang="es-ES" sz="2000" dirty="0" smtClean="0">
                <a:latin typeface="Encode Sans"/>
              </a:rPr>
              <a:t>Trazabilidad de los procesos</a:t>
            </a:r>
          </a:p>
          <a:p>
            <a:r>
              <a:rPr lang="es-ES" sz="2000" dirty="0" smtClean="0">
                <a:latin typeface="Encode Sans"/>
              </a:rPr>
              <a:t>Trasparencia de la actividad</a:t>
            </a:r>
          </a:p>
          <a:p>
            <a:r>
              <a:rPr lang="es-ES" sz="2000" dirty="0" smtClean="0">
                <a:latin typeface="Encode Sans"/>
              </a:rPr>
              <a:t>Disponibilidad de datos en central de reportes</a:t>
            </a:r>
          </a:p>
        </p:txBody>
      </p:sp>
    </p:spTree>
    <p:extLst>
      <p:ext uri="{BB962C8B-B14F-4D97-AF65-F5344CB8AC3E}">
        <p14:creationId xmlns:p14="http://schemas.microsoft.com/office/powerpoint/2010/main" val="2567011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Módulos del SINTRA</a:t>
            </a:r>
            <a:endParaRPr lang="en-US" dirty="0"/>
          </a:p>
        </p:txBody>
      </p:sp>
      <p:pic>
        <p:nvPicPr>
          <p:cNvPr id="5" name="Marcador de contenido 4"/>
          <p:cNvPicPr>
            <a:picLocks noGrp="1" noChangeAspect="1"/>
          </p:cNvPicPr>
          <p:nvPr>
            <p:ph idx="1"/>
          </p:nvPr>
        </p:nvPicPr>
        <p:blipFill rotWithShape="1">
          <a:blip r:embed="rId2">
            <a:extLst>
              <a:ext uri="{28A0092B-C50C-407E-A947-70E740481C1C}">
                <a14:useLocalDpi xmlns:a14="http://schemas.microsoft.com/office/drawing/2010/main" val="0"/>
              </a:ext>
            </a:extLst>
          </a:blip>
          <a:srcRect l="10164" t="8896" r="12570" b="6938"/>
          <a:stretch/>
        </p:blipFill>
        <p:spPr>
          <a:xfrm>
            <a:off x="677334" y="1191491"/>
            <a:ext cx="8411248" cy="5195454"/>
          </a:xfrm>
        </p:spPr>
      </p:pic>
    </p:spTree>
    <p:extLst>
      <p:ext uri="{BB962C8B-B14F-4D97-AF65-F5344CB8AC3E}">
        <p14:creationId xmlns:p14="http://schemas.microsoft.com/office/powerpoint/2010/main" val="3832413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63237"/>
            <a:ext cx="8596668" cy="1320800"/>
          </a:xfrm>
        </p:spPr>
        <p:txBody>
          <a:bodyPr/>
          <a:lstStyle/>
          <a:p>
            <a:pPr algn="ctr"/>
            <a:r>
              <a:rPr lang="en-US" b="1" dirty="0"/>
              <a:t>Sistema Nacional de </a:t>
            </a:r>
            <a:r>
              <a:rPr lang="en-US" b="1" dirty="0" err="1"/>
              <a:t>Procuración</a:t>
            </a:r>
            <a:r>
              <a:rPr lang="en-US" b="1" dirty="0"/>
              <a:t/>
            </a:r>
            <a:br>
              <a:rPr lang="en-US" b="1" dirty="0"/>
            </a:br>
            <a:endParaRPr lang="en-US" dirty="0"/>
          </a:p>
        </p:txBody>
      </p:sp>
      <p:sp>
        <p:nvSpPr>
          <p:cNvPr id="3" name="Marcador de contenido 2"/>
          <p:cNvSpPr>
            <a:spLocks noGrp="1"/>
          </p:cNvSpPr>
          <p:nvPr>
            <p:ph idx="1"/>
          </p:nvPr>
        </p:nvSpPr>
        <p:spPr>
          <a:xfrm>
            <a:off x="289406" y="3095095"/>
            <a:ext cx="8596668" cy="3744889"/>
          </a:xfrm>
        </p:spPr>
        <p:txBody>
          <a:bodyPr>
            <a:normAutofit lnSpcReduction="10000"/>
          </a:bodyPr>
          <a:lstStyle/>
          <a:p>
            <a:r>
              <a:rPr lang="es-ES" dirty="0">
                <a:solidFill>
                  <a:srgbClr val="333333"/>
                </a:solidFill>
                <a:latin typeface="Encode Sans"/>
              </a:rPr>
              <a:t>S</a:t>
            </a:r>
            <a:r>
              <a:rPr lang="es-ES" dirty="0" smtClean="0">
                <a:solidFill>
                  <a:srgbClr val="333333"/>
                </a:solidFill>
                <a:latin typeface="Encode Sans"/>
              </a:rPr>
              <a:t>urge </a:t>
            </a:r>
            <a:r>
              <a:rPr lang="es-ES" dirty="0">
                <a:solidFill>
                  <a:srgbClr val="333333"/>
                </a:solidFill>
                <a:latin typeface="Encode Sans"/>
              </a:rPr>
              <a:t>como una responsabilidad del ámbito de la salud para dar respuesta a un problema sanitario concreto: los miles de pacientes que necesitan un trasplante de órganos o tejidos para tratar su enfermedad</a:t>
            </a:r>
            <a:r>
              <a:rPr lang="es-ES" dirty="0" smtClean="0">
                <a:solidFill>
                  <a:srgbClr val="333333"/>
                </a:solidFill>
                <a:latin typeface="Encode Sans"/>
              </a:rPr>
              <a:t>.</a:t>
            </a:r>
          </a:p>
          <a:p>
            <a:r>
              <a:rPr lang="es-ES" dirty="0" smtClean="0">
                <a:solidFill>
                  <a:srgbClr val="333333"/>
                </a:solidFill>
                <a:latin typeface="Encode Sans"/>
              </a:rPr>
              <a:t>EL </a:t>
            </a:r>
            <a:r>
              <a:rPr lang="es-ES" dirty="0">
                <a:solidFill>
                  <a:srgbClr val="333333"/>
                </a:solidFill>
                <a:latin typeface="Encode Sans"/>
              </a:rPr>
              <a:t>INCUCAI, autoridad nacional responsable, y </a:t>
            </a:r>
            <a:r>
              <a:rPr lang="es-ES" dirty="0" smtClean="0">
                <a:solidFill>
                  <a:srgbClr val="333333"/>
                </a:solidFill>
                <a:latin typeface="Encode Sans"/>
              </a:rPr>
              <a:t>las 24 jurisdicciones, </a:t>
            </a:r>
            <a:r>
              <a:rPr lang="es-ES" dirty="0">
                <a:solidFill>
                  <a:srgbClr val="333333"/>
                </a:solidFill>
                <a:latin typeface="Encode Sans"/>
              </a:rPr>
              <a:t>forman parte de las estructuras de la salud pública nacional y provincial y trabajan en articulación con los hospitales públicos y privados de distintos niveles de complejidad de todo el país y los centros de trasplante de órganos y tejidos habilitados</a:t>
            </a:r>
            <a:r>
              <a:rPr lang="es-ES" dirty="0" smtClean="0">
                <a:solidFill>
                  <a:srgbClr val="333333"/>
                </a:solidFill>
                <a:latin typeface="Encode Sans"/>
              </a:rPr>
              <a:t>.</a:t>
            </a:r>
          </a:p>
          <a:p>
            <a:r>
              <a:rPr lang="es-ES" dirty="0">
                <a:solidFill>
                  <a:srgbClr val="333333"/>
                </a:solidFill>
                <a:latin typeface="Encode Sans"/>
              </a:rPr>
              <a:t>El INCUCAI tiene la responsabilidad de habilitar establecimientos y autorizar profesionales para trasplante de órganos, tejidos y células</a:t>
            </a:r>
            <a:r>
              <a:rPr lang="es-ES" dirty="0" smtClean="0">
                <a:solidFill>
                  <a:srgbClr val="333333"/>
                </a:solidFill>
                <a:latin typeface="Encode Sans"/>
              </a:rPr>
              <a:t>.</a:t>
            </a:r>
          </a:p>
          <a:p>
            <a:r>
              <a:rPr lang="es-ES" dirty="0">
                <a:solidFill>
                  <a:srgbClr val="333333"/>
                </a:solidFill>
                <a:latin typeface="Encode Sans"/>
              </a:rPr>
              <a:t>Forman parte del sistema también los bancos de tejidos y los laboratorios de histocompatibilidad (HLA).</a:t>
            </a:r>
            <a:endParaRPr lang="en-US" dirty="0"/>
          </a:p>
        </p:txBody>
      </p:sp>
      <p:pic>
        <p:nvPicPr>
          <p:cNvPr id="4" name="Imagen 3"/>
          <p:cNvPicPr>
            <a:picLocks noChangeAspect="1"/>
          </p:cNvPicPr>
          <p:nvPr/>
        </p:nvPicPr>
        <p:blipFill>
          <a:blip r:embed="rId2"/>
          <a:stretch>
            <a:fillRect/>
          </a:stretch>
        </p:blipFill>
        <p:spPr>
          <a:xfrm>
            <a:off x="5791200" y="955963"/>
            <a:ext cx="3094874" cy="2139131"/>
          </a:xfrm>
          <a:prstGeom prst="rect">
            <a:avLst/>
          </a:prstGeom>
        </p:spPr>
      </p:pic>
      <p:sp>
        <p:nvSpPr>
          <p:cNvPr id="5" name="CuadroTexto 4"/>
          <p:cNvSpPr txBox="1"/>
          <p:nvPr/>
        </p:nvSpPr>
        <p:spPr>
          <a:xfrm>
            <a:off x="1234941" y="1088559"/>
            <a:ext cx="3740727" cy="923330"/>
          </a:xfrm>
          <a:prstGeom prst="rect">
            <a:avLst/>
          </a:prstGeom>
          <a:noFill/>
        </p:spPr>
        <p:txBody>
          <a:bodyPr wrap="square" rtlCol="0">
            <a:spAutoFit/>
          </a:bodyPr>
          <a:lstStyle/>
          <a:p>
            <a:r>
              <a:rPr lang="en-US" b="0" i="0" dirty="0" smtClean="0">
                <a:solidFill>
                  <a:srgbClr val="202124"/>
                </a:solidFill>
                <a:effectLst/>
                <a:latin typeface="arial" panose="020B0604020202020204" pitchFamily="34" charset="0"/>
              </a:rPr>
              <a:t>¿</a:t>
            </a:r>
            <a:r>
              <a:rPr lang="en-US" b="0" i="0" dirty="0" err="1" smtClean="0">
                <a:solidFill>
                  <a:srgbClr val="202124"/>
                </a:solidFill>
                <a:effectLst/>
                <a:latin typeface="arial" panose="020B0604020202020204" pitchFamily="34" charset="0"/>
              </a:rPr>
              <a:t>Qué</a:t>
            </a:r>
            <a:r>
              <a:rPr lang="en-US" b="0" i="0" dirty="0" smtClean="0">
                <a:solidFill>
                  <a:srgbClr val="202124"/>
                </a:solidFill>
                <a:effectLst/>
                <a:latin typeface="arial" panose="020B0604020202020204" pitchFamily="34" charset="0"/>
              </a:rPr>
              <a:t> </a:t>
            </a:r>
            <a:r>
              <a:rPr lang="en-US" b="0" i="0" dirty="0" err="1" smtClean="0">
                <a:solidFill>
                  <a:srgbClr val="202124"/>
                </a:solidFill>
                <a:effectLst/>
                <a:latin typeface="arial" panose="020B0604020202020204" pitchFamily="34" charset="0"/>
              </a:rPr>
              <a:t>significa</a:t>
            </a:r>
            <a:r>
              <a:rPr lang="en-US" b="0" i="0" dirty="0" smtClean="0">
                <a:solidFill>
                  <a:srgbClr val="202124"/>
                </a:solidFill>
                <a:effectLst/>
                <a:latin typeface="arial" panose="020B0604020202020204" pitchFamily="34" charset="0"/>
              </a:rPr>
              <a:t> </a:t>
            </a:r>
            <a:r>
              <a:rPr lang="en-US" b="0" i="0" dirty="0" err="1" smtClean="0">
                <a:solidFill>
                  <a:srgbClr val="202124"/>
                </a:solidFill>
                <a:effectLst/>
                <a:latin typeface="arial" panose="020B0604020202020204" pitchFamily="34" charset="0"/>
              </a:rPr>
              <a:t>procurar</a:t>
            </a:r>
            <a:r>
              <a:rPr lang="en-US" b="0" i="0" dirty="0" smtClean="0">
                <a:solidFill>
                  <a:srgbClr val="202124"/>
                </a:solidFill>
                <a:effectLst/>
                <a:latin typeface="arial" panose="020B0604020202020204" pitchFamily="34" charset="0"/>
              </a:rPr>
              <a:t> </a:t>
            </a:r>
            <a:r>
              <a:rPr lang="en-US" b="0" i="0" dirty="0" err="1" smtClean="0">
                <a:solidFill>
                  <a:srgbClr val="202124"/>
                </a:solidFill>
                <a:effectLst/>
                <a:latin typeface="arial" panose="020B0604020202020204" pitchFamily="34" charset="0"/>
              </a:rPr>
              <a:t>algo</a:t>
            </a:r>
            <a:r>
              <a:rPr lang="en-US" b="0" i="0" dirty="0" smtClean="0">
                <a:solidFill>
                  <a:srgbClr val="202124"/>
                </a:solidFill>
                <a:effectLst/>
                <a:latin typeface="arial" panose="020B0604020202020204" pitchFamily="34" charset="0"/>
              </a:rPr>
              <a:t>?</a:t>
            </a:r>
          </a:p>
          <a:p>
            <a:r>
              <a:rPr lang="en-US" b="0" i="0" dirty="0" err="1" smtClean="0">
                <a:solidFill>
                  <a:srgbClr val="202124"/>
                </a:solidFill>
                <a:effectLst/>
                <a:latin typeface="arial" panose="020B0604020202020204" pitchFamily="34" charset="0"/>
              </a:rPr>
              <a:t>Hacer</a:t>
            </a:r>
            <a:r>
              <a:rPr lang="en-US" b="0" i="0" dirty="0" smtClean="0">
                <a:solidFill>
                  <a:srgbClr val="202124"/>
                </a:solidFill>
                <a:effectLst/>
                <a:latin typeface="arial" panose="020B0604020202020204" pitchFamily="34" charset="0"/>
              </a:rPr>
              <a:t> </a:t>
            </a:r>
            <a:r>
              <a:rPr lang="en-US" b="0" i="0" dirty="0" err="1" smtClean="0">
                <a:solidFill>
                  <a:srgbClr val="202124"/>
                </a:solidFill>
                <a:effectLst/>
                <a:latin typeface="arial" panose="020B0604020202020204" pitchFamily="34" charset="0"/>
              </a:rPr>
              <a:t>diligencias</a:t>
            </a:r>
            <a:r>
              <a:rPr lang="en-US" b="0" i="0" dirty="0" smtClean="0">
                <a:solidFill>
                  <a:srgbClr val="202124"/>
                </a:solidFill>
                <a:effectLst/>
                <a:latin typeface="arial" panose="020B0604020202020204" pitchFamily="34" charset="0"/>
              </a:rPr>
              <a:t> o </a:t>
            </a:r>
            <a:r>
              <a:rPr lang="en-US" b="0" i="0" dirty="0" err="1" smtClean="0">
                <a:solidFill>
                  <a:srgbClr val="202124"/>
                </a:solidFill>
                <a:effectLst/>
                <a:latin typeface="arial" panose="020B0604020202020204" pitchFamily="34" charset="0"/>
              </a:rPr>
              <a:t>esfuerzos</a:t>
            </a:r>
            <a:r>
              <a:rPr lang="en-US" b="0" i="0" dirty="0" smtClean="0">
                <a:solidFill>
                  <a:srgbClr val="202124"/>
                </a:solidFill>
                <a:effectLst/>
                <a:latin typeface="arial" panose="020B0604020202020204" pitchFamily="34" charset="0"/>
              </a:rPr>
              <a:t> para que </a:t>
            </a:r>
            <a:r>
              <a:rPr lang="en-US" b="0" i="0" dirty="0" err="1" smtClean="0">
                <a:solidFill>
                  <a:srgbClr val="202124"/>
                </a:solidFill>
                <a:effectLst/>
                <a:latin typeface="arial" panose="020B0604020202020204" pitchFamily="34" charset="0"/>
              </a:rPr>
              <a:t>suceda</a:t>
            </a:r>
            <a:r>
              <a:rPr lang="en-US" b="0" i="0" dirty="0" smtClean="0">
                <a:solidFill>
                  <a:srgbClr val="202124"/>
                </a:solidFill>
                <a:effectLst/>
                <a:latin typeface="arial" panose="020B0604020202020204" pitchFamily="34" charset="0"/>
              </a:rPr>
              <a:t> lo que se </a:t>
            </a:r>
            <a:r>
              <a:rPr lang="en-US" b="0" i="0" dirty="0" err="1" smtClean="0">
                <a:solidFill>
                  <a:srgbClr val="202124"/>
                </a:solidFill>
                <a:effectLst/>
                <a:latin typeface="arial" panose="020B0604020202020204" pitchFamily="34" charset="0"/>
              </a:rPr>
              <a:t>expresa</a:t>
            </a:r>
            <a:r>
              <a:rPr lang="en-US" dirty="0">
                <a:solidFill>
                  <a:srgbClr val="202124"/>
                </a:solidFill>
                <a:latin typeface="arial" panose="020B0604020202020204" pitchFamily="34" charset="0"/>
              </a:rPr>
              <a:t>.</a:t>
            </a:r>
            <a:r>
              <a:rPr lang="en-US" b="0" i="0" dirty="0" smtClean="0">
                <a:solidFill>
                  <a:srgbClr val="202124"/>
                </a:solidFill>
                <a:effectLst/>
                <a:latin typeface="arial" panose="020B0604020202020204" pitchFamily="34" charset="0"/>
              </a:rPr>
              <a:t> </a:t>
            </a:r>
            <a:endParaRPr lang="en-US" b="0" i="0" dirty="0">
              <a:solidFill>
                <a:srgbClr val="202124"/>
              </a:solidFill>
              <a:effectLst/>
              <a:latin typeface="arial" panose="020B0604020202020204" pitchFamily="34" charset="0"/>
            </a:endParaRPr>
          </a:p>
        </p:txBody>
      </p:sp>
    </p:spTree>
    <p:extLst>
      <p:ext uri="{BB962C8B-B14F-4D97-AF65-F5344CB8AC3E}">
        <p14:creationId xmlns:p14="http://schemas.microsoft.com/office/powerpoint/2010/main" val="1334350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20436"/>
          </a:xfrm>
        </p:spPr>
        <p:txBody>
          <a:bodyPr/>
          <a:lstStyle/>
          <a:p>
            <a:pPr algn="ctr"/>
            <a:r>
              <a:rPr lang="es-ES" dirty="0" smtClean="0"/>
              <a:t>Estrategias</a:t>
            </a:r>
            <a:endParaRPr lang="en-US" dirty="0"/>
          </a:p>
        </p:txBody>
      </p:sp>
      <p:sp>
        <p:nvSpPr>
          <p:cNvPr id="3" name="Marcador de contenido 2"/>
          <p:cNvSpPr>
            <a:spLocks noGrp="1"/>
          </p:cNvSpPr>
          <p:nvPr>
            <p:ph idx="1"/>
          </p:nvPr>
        </p:nvSpPr>
        <p:spPr>
          <a:xfrm>
            <a:off x="4419600" y="2037805"/>
            <a:ext cx="3620914" cy="3240777"/>
          </a:xfrm>
        </p:spPr>
        <p:txBody>
          <a:bodyPr>
            <a:normAutofit/>
          </a:bodyPr>
          <a:lstStyle/>
          <a:p>
            <a:r>
              <a:rPr lang="es-ES" sz="2400" dirty="0" smtClean="0">
                <a:latin typeface="Encode Sans"/>
              </a:rPr>
              <a:t>Coordinador Hospitalario</a:t>
            </a:r>
          </a:p>
          <a:p>
            <a:r>
              <a:rPr lang="es-ES" sz="2400" dirty="0" smtClean="0">
                <a:latin typeface="Encode Sans"/>
              </a:rPr>
              <a:t>Sub programa de garantía de calidad</a:t>
            </a:r>
          </a:p>
          <a:p>
            <a:r>
              <a:rPr lang="es-ES" sz="2400" dirty="0" smtClean="0">
                <a:latin typeface="Encode Sans"/>
              </a:rPr>
              <a:t>Hospital donante</a:t>
            </a:r>
            <a:endParaRPr lang="en-US" sz="2400" dirty="0">
              <a:latin typeface="Encode Sans"/>
            </a:endParaRPr>
          </a:p>
        </p:txBody>
      </p:sp>
      <p:pic>
        <p:nvPicPr>
          <p:cNvPr id="4" name="Imagen 3"/>
          <p:cNvPicPr>
            <a:picLocks noChangeAspect="1"/>
          </p:cNvPicPr>
          <p:nvPr/>
        </p:nvPicPr>
        <p:blipFill>
          <a:blip r:embed="rId2"/>
          <a:stretch>
            <a:fillRect/>
          </a:stretch>
        </p:blipFill>
        <p:spPr>
          <a:xfrm>
            <a:off x="8040514" y="1857102"/>
            <a:ext cx="3976254" cy="3602182"/>
          </a:xfrm>
          <a:prstGeom prst="rect">
            <a:avLst/>
          </a:prstGeom>
        </p:spPr>
      </p:pic>
      <p:pic>
        <p:nvPicPr>
          <p:cNvPr id="5" name="Imagen 4"/>
          <p:cNvPicPr>
            <a:picLocks noChangeAspect="1"/>
          </p:cNvPicPr>
          <p:nvPr/>
        </p:nvPicPr>
        <p:blipFill>
          <a:blip r:embed="rId3"/>
          <a:stretch>
            <a:fillRect/>
          </a:stretch>
        </p:blipFill>
        <p:spPr>
          <a:xfrm>
            <a:off x="189737" y="1857102"/>
            <a:ext cx="4003440" cy="3602182"/>
          </a:xfrm>
          <a:prstGeom prst="rect">
            <a:avLst/>
          </a:prstGeom>
        </p:spPr>
      </p:pic>
    </p:spTree>
    <p:extLst>
      <p:ext uri="{BB962C8B-B14F-4D97-AF65-F5344CB8AC3E}">
        <p14:creationId xmlns:p14="http://schemas.microsoft.com/office/powerpoint/2010/main" val="266632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07067" y="526473"/>
            <a:ext cx="7766936" cy="997527"/>
          </a:xfrm>
        </p:spPr>
        <p:txBody>
          <a:bodyPr/>
          <a:lstStyle/>
          <a:p>
            <a:pPr algn="ctr"/>
            <a:r>
              <a:rPr lang="es-ES" dirty="0" smtClean="0"/>
              <a:t> Operativo de donación </a:t>
            </a:r>
            <a:endParaRPr lang="en-US" dirty="0"/>
          </a:p>
        </p:txBody>
      </p:sp>
      <p:sp>
        <p:nvSpPr>
          <p:cNvPr id="3" name="Subtítulo 2"/>
          <p:cNvSpPr>
            <a:spLocks noGrp="1"/>
          </p:cNvSpPr>
          <p:nvPr>
            <p:ph type="subTitle" idx="1"/>
          </p:nvPr>
        </p:nvSpPr>
        <p:spPr>
          <a:xfrm>
            <a:off x="1507067" y="1634836"/>
            <a:ext cx="7766936" cy="4211781"/>
          </a:xfrm>
        </p:spPr>
        <p:txBody>
          <a:bodyPr>
            <a:normAutofit/>
          </a:bodyPr>
          <a:lstStyle/>
          <a:p>
            <a:pPr marL="285750" indent="-285750" algn="just">
              <a:buFont typeface="Wingdings" panose="05000000000000000000" pitchFamily="2" charset="2"/>
              <a:buChar char="Ø"/>
            </a:pPr>
            <a:r>
              <a:rPr lang="es-ES" sz="2000" dirty="0">
                <a:solidFill>
                  <a:srgbClr val="333333"/>
                </a:solidFill>
                <a:latin typeface="Encode Sans"/>
              </a:rPr>
              <a:t>El operativo de procuración es el proceso de obtención de órganos y tejidos para trasplante en cuyo desarrollo llegan a intervenir hasta 150 profesionales especializados, con el objetivo de dar respuesta a las personas en lista de espera. Está compuesto por varios pasos logísticos de diversa índole, con un ordenamiento sistematizado, que requieren de acciones coordinadas en cada una de sus etapas</a:t>
            </a:r>
            <a:r>
              <a:rPr lang="es-ES" sz="2000" dirty="0" smtClean="0">
                <a:solidFill>
                  <a:srgbClr val="333333"/>
                </a:solidFill>
                <a:latin typeface="Encode Sans"/>
              </a:rPr>
              <a:t>.</a:t>
            </a:r>
          </a:p>
          <a:p>
            <a:pPr marL="285750" indent="-285750" algn="l">
              <a:buFont typeface="Wingdings" panose="05000000000000000000" pitchFamily="2" charset="2"/>
              <a:buChar char="Ø"/>
            </a:pPr>
            <a:r>
              <a:rPr lang="es-ES" sz="2000" dirty="0">
                <a:solidFill>
                  <a:srgbClr val="333333"/>
                </a:solidFill>
                <a:latin typeface="Encode Sans"/>
              </a:rPr>
              <a:t>La </a:t>
            </a:r>
            <a:r>
              <a:rPr lang="es-ES" sz="2000" dirty="0" smtClean="0">
                <a:solidFill>
                  <a:srgbClr val="333333"/>
                </a:solidFill>
                <a:latin typeface="Encode Sans"/>
              </a:rPr>
              <a:t>coordinación </a:t>
            </a:r>
            <a:r>
              <a:rPr lang="es-ES" sz="2000" dirty="0">
                <a:solidFill>
                  <a:srgbClr val="333333"/>
                </a:solidFill>
                <a:latin typeface="Encode Sans"/>
              </a:rPr>
              <a:t>y logística general de todos los pasos </a:t>
            </a:r>
            <a:r>
              <a:rPr lang="es-ES" sz="2000" dirty="0" smtClean="0">
                <a:solidFill>
                  <a:srgbClr val="333333"/>
                </a:solidFill>
                <a:latin typeface="Encode Sans"/>
              </a:rPr>
              <a:t>operativos GMO.</a:t>
            </a:r>
          </a:p>
          <a:p>
            <a:pPr marL="285750" indent="-285750" algn="just">
              <a:buFont typeface="Wingdings" panose="05000000000000000000" pitchFamily="2" charset="2"/>
              <a:buChar char="Ø"/>
            </a:pPr>
            <a:r>
              <a:rPr lang="es-ES" sz="2000" dirty="0">
                <a:solidFill>
                  <a:srgbClr val="333333"/>
                </a:solidFill>
                <a:latin typeface="Encode Sans"/>
              </a:rPr>
              <a:t>La ablación de los órganos se practica en el quirófano del establecimiento asistencial donde se encuentra el fallecido.</a:t>
            </a:r>
            <a:endParaRPr lang="en-US" sz="2000" dirty="0"/>
          </a:p>
        </p:txBody>
      </p:sp>
    </p:spTree>
    <p:extLst>
      <p:ext uri="{BB962C8B-B14F-4D97-AF65-F5344CB8AC3E}">
        <p14:creationId xmlns:p14="http://schemas.microsoft.com/office/powerpoint/2010/main" val="1561484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4400" dirty="0" smtClean="0"/>
              <a:t>Pasos operativos</a:t>
            </a:r>
            <a:endParaRPr lang="en-US" sz="4400" dirty="0"/>
          </a:p>
        </p:txBody>
      </p:sp>
      <p:sp>
        <p:nvSpPr>
          <p:cNvPr id="3" name="Marcador de contenido 2"/>
          <p:cNvSpPr>
            <a:spLocks noGrp="1"/>
          </p:cNvSpPr>
          <p:nvPr>
            <p:ph idx="1"/>
          </p:nvPr>
        </p:nvSpPr>
        <p:spPr>
          <a:xfrm>
            <a:off x="677334" y="1745673"/>
            <a:ext cx="4448848" cy="4295689"/>
          </a:xfrm>
        </p:spPr>
        <p:txBody>
          <a:bodyPr>
            <a:normAutofit/>
          </a:bodyPr>
          <a:lstStyle/>
          <a:p>
            <a:r>
              <a:rPr lang="es-ES" sz="2400" dirty="0">
                <a:latin typeface="Encode Sans"/>
              </a:rPr>
              <a:t>Detección</a:t>
            </a:r>
          </a:p>
          <a:p>
            <a:r>
              <a:rPr lang="es-ES" sz="2400" dirty="0">
                <a:latin typeface="Encode Sans"/>
              </a:rPr>
              <a:t>Criterios de selección</a:t>
            </a:r>
          </a:p>
          <a:p>
            <a:r>
              <a:rPr lang="es-ES" sz="2400" dirty="0">
                <a:latin typeface="Encode Sans"/>
              </a:rPr>
              <a:t>Certificación de muerte</a:t>
            </a:r>
          </a:p>
          <a:p>
            <a:r>
              <a:rPr lang="es-ES" sz="2400" dirty="0">
                <a:latin typeface="Encode Sans"/>
              </a:rPr>
              <a:t>Tratamiento del donante</a:t>
            </a:r>
          </a:p>
          <a:p>
            <a:r>
              <a:rPr lang="es-ES" sz="2400" dirty="0">
                <a:latin typeface="Encode Sans"/>
              </a:rPr>
              <a:t>Intervención judicial</a:t>
            </a:r>
          </a:p>
          <a:p>
            <a:r>
              <a:rPr lang="es-ES" sz="2400" dirty="0">
                <a:latin typeface="Encode Sans"/>
              </a:rPr>
              <a:t>Distribución y asignación</a:t>
            </a:r>
          </a:p>
          <a:p>
            <a:r>
              <a:rPr lang="es-ES" sz="2400" dirty="0">
                <a:latin typeface="Encode Sans"/>
              </a:rPr>
              <a:t>Ablación y trasplante</a:t>
            </a:r>
            <a:endParaRPr lang="en-US" sz="2400" dirty="0">
              <a:latin typeface="Encode Sans"/>
            </a:endParaRPr>
          </a:p>
        </p:txBody>
      </p:sp>
      <p:pic>
        <p:nvPicPr>
          <p:cNvPr id="4" name="Imagen 3"/>
          <p:cNvPicPr>
            <a:picLocks noChangeAspect="1"/>
          </p:cNvPicPr>
          <p:nvPr/>
        </p:nvPicPr>
        <p:blipFill>
          <a:blip r:embed="rId2"/>
          <a:stretch>
            <a:fillRect/>
          </a:stretch>
        </p:blipFill>
        <p:spPr>
          <a:xfrm>
            <a:off x="4580716" y="4447309"/>
            <a:ext cx="2942302" cy="2147455"/>
          </a:xfrm>
          <a:prstGeom prst="rect">
            <a:avLst/>
          </a:prstGeom>
        </p:spPr>
      </p:pic>
      <p:pic>
        <p:nvPicPr>
          <p:cNvPr id="5" name="Imagen 4"/>
          <p:cNvPicPr>
            <a:picLocks noChangeAspect="1"/>
          </p:cNvPicPr>
          <p:nvPr/>
        </p:nvPicPr>
        <p:blipFill>
          <a:blip r:embed="rId3"/>
          <a:stretch>
            <a:fillRect/>
          </a:stretch>
        </p:blipFill>
        <p:spPr>
          <a:xfrm>
            <a:off x="6886748" y="2345662"/>
            <a:ext cx="2678200" cy="2101647"/>
          </a:xfrm>
          <a:prstGeom prst="rect">
            <a:avLst/>
          </a:prstGeom>
        </p:spPr>
      </p:pic>
      <p:pic>
        <p:nvPicPr>
          <p:cNvPr id="6" name="Imagen 5"/>
          <p:cNvPicPr>
            <a:picLocks noChangeAspect="1"/>
          </p:cNvPicPr>
          <p:nvPr/>
        </p:nvPicPr>
        <p:blipFill>
          <a:blip r:embed="rId4"/>
          <a:stretch>
            <a:fillRect/>
          </a:stretch>
        </p:blipFill>
        <p:spPr>
          <a:xfrm>
            <a:off x="8839200" y="124691"/>
            <a:ext cx="2690957" cy="2220971"/>
          </a:xfrm>
          <a:prstGeom prst="rect">
            <a:avLst/>
          </a:prstGeom>
        </p:spPr>
      </p:pic>
    </p:spTree>
    <p:extLst>
      <p:ext uri="{BB962C8B-B14F-4D97-AF65-F5344CB8AC3E}">
        <p14:creationId xmlns:p14="http://schemas.microsoft.com/office/powerpoint/2010/main" val="1939093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89709"/>
          </a:xfrm>
        </p:spPr>
        <p:txBody>
          <a:bodyPr>
            <a:normAutofit/>
          </a:bodyPr>
          <a:lstStyle/>
          <a:p>
            <a:pPr algn="ctr"/>
            <a:r>
              <a:rPr lang="es-ES" sz="4400" dirty="0" smtClean="0"/>
              <a:t>Detección</a:t>
            </a:r>
            <a:endParaRPr lang="en-US" sz="4400" dirty="0"/>
          </a:p>
        </p:txBody>
      </p:sp>
      <p:sp>
        <p:nvSpPr>
          <p:cNvPr id="3" name="Marcador de contenido 2"/>
          <p:cNvSpPr>
            <a:spLocks noGrp="1"/>
          </p:cNvSpPr>
          <p:nvPr>
            <p:ph idx="1"/>
          </p:nvPr>
        </p:nvSpPr>
        <p:spPr>
          <a:xfrm>
            <a:off x="677334" y="1399309"/>
            <a:ext cx="8596668" cy="4642053"/>
          </a:xfrm>
        </p:spPr>
        <p:txBody>
          <a:bodyPr>
            <a:normAutofit/>
          </a:bodyPr>
          <a:lstStyle/>
          <a:p>
            <a:pPr algn="just"/>
            <a:r>
              <a:rPr lang="es-ES" sz="2000" dirty="0">
                <a:solidFill>
                  <a:srgbClr val="333333"/>
                </a:solidFill>
                <a:latin typeface="Encode Sans"/>
              </a:rPr>
              <a:t>El operativo de procuración de órganos y tejidos se inicia en una unidad de terapia intensiva (UTI) u otras unidades de atención de pacientes neurológicos críticos. </a:t>
            </a:r>
            <a:endParaRPr lang="es-ES" sz="2000" dirty="0" smtClean="0">
              <a:solidFill>
                <a:srgbClr val="333333"/>
              </a:solidFill>
              <a:latin typeface="Encode Sans"/>
            </a:endParaRPr>
          </a:p>
          <a:p>
            <a:r>
              <a:rPr lang="en-US" sz="2000" dirty="0">
                <a:latin typeface="Encode Sans"/>
              </a:rPr>
              <a:t> </a:t>
            </a:r>
            <a:r>
              <a:rPr lang="en-US" sz="2000" dirty="0" err="1">
                <a:latin typeface="Encode Sans"/>
              </a:rPr>
              <a:t>Subprograma</a:t>
            </a:r>
            <a:r>
              <a:rPr lang="en-US" sz="2000" dirty="0">
                <a:latin typeface="Encode Sans"/>
              </a:rPr>
              <a:t> de </a:t>
            </a:r>
            <a:r>
              <a:rPr lang="en-US" sz="2000" dirty="0" err="1">
                <a:latin typeface="Encode Sans"/>
              </a:rPr>
              <a:t>Garantía</a:t>
            </a:r>
            <a:r>
              <a:rPr lang="en-US" sz="2000" dirty="0">
                <a:latin typeface="Encode Sans"/>
              </a:rPr>
              <a:t> de </a:t>
            </a:r>
            <a:r>
              <a:rPr lang="en-US" sz="2000" dirty="0" err="1" smtClean="0">
                <a:latin typeface="Encode Sans"/>
              </a:rPr>
              <a:t>Calidad</a:t>
            </a:r>
            <a:r>
              <a:rPr lang="en-US" sz="2000" dirty="0" smtClean="0">
                <a:latin typeface="Encode Sans"/>
              </a:rPr>
              <a:t> </a:t>
            </a:r>
          </a:p>
          <a:p>
            <a:r>
              <a:rPr lang="es-ES" sz="2000" dirty="0" smtClean="0">
                <a:solidFill>
                  <a:srgbClr val="333333"/>
                </a:solidFill>
                <a:latin typeface="Encode Sans"/>
              </a:rPr>
              <a:t>En </a:t>
            </a:r>
            <a:r>
              <a:rPr lang="es-ES" sz="2000" dirty="0">
                <a:solidFill>
                  <a:srgbClr val="333333"/>
                </a:solidFill>
                <a:latin typeface="Encode Sans"/>
              </a:rPr>
              <a:t>situación de parada cardiaca, es importante iniciar un proceso de donación en este caso con el objetivo de la obtención de tejidos.</a:t>
            </a:r>
            <a:endParaRPr lang="en-US" sz="2000" dirty="0">
              <a:latin typeface="Encode Sans"/>
            </a:endParaRPr>
          </a:p>
        </p:txBody>
      </p:sp>
      <p:pic>
        <p:nvPicPr>
          <p:cNvPr id="4" name="Imagen 3"/>
          <p:cNvPicPr>
            <a:picLocks noChangeAspect="1"/>
          </p:cNvPicPr>
          <p:nvPr/>
        </p:nvPicPr>
        <p:blipFill>
          <a:blip r:embed="rId2"/>
          <a:stretch>
            <a:fillRect/>
          </a:stretch>
        </p:blipFill>
        <p:spPr>
          <a:xfrm>
            <a:off x="2591696" y="3720335"/>
            <a:ext cx="4767943" cy="2978331"/>
          </a:xfrm>
          <a:prstGeom prst="rect">
            <a:avLst/>
          </a:prstGeom>
        </p:spPr>
      </p:pic>
    </p:spTree>
    <p:extLst>
      <p:ext uri="{BB962C8B-B14F-4D97-AF65-F5344CB8AC3E}">
        <p14:creationId xmlns:p14="http://schemas.microsoft.com/office/powerpoint/2010/main" val="4190176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5" y="548640"/>
            <a:ext cx="11260183" cy="5930537"/>
          </a:xfrm>
          <a:prstGeom prst="rect">
            <a:avLst/>
          </a:prstGeom>
        </p:spPr>
      </p:pic>
    </p:spTree>
    <p:extLst>
      <p:ext uri="{BB962C8B-B14F-4D97-AF65-F5344CB8AC3E}">
        <p14:creationId xmlns:p14="http://schemas.microsoft.com/office/powerpoint/2010/main" val="8549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37309"/>
          </a:xfrm>
        </p:spPr>
        <p:txBody>
          <a:bodyPr>
            <a:normAutofit fontScale="90000"/>
          </a:bodyPr>
          <a:lstStyle/>
          <a:p>
            <a:pPr algn="ctr"/>
            <a:r>
              <a:rPr lang="es-ES" dirty="0" smtClean="0"/>
              <a:t>Situación actual en Argentina y provincias</a:t>
            </a:r>
            <a:endParaRPr lang="en-US" dirty="0"/>
          </a:p>
        </p:txBody>
      </p:sp>
      <p:pic>
        <p:nvPicPr>
          <p:cNvPr id="7" name="Marcador de contenido 6"/>
          <p:cNvPicPr>
            <a:picLocks noGrp="1" noChangeAspect="1"/>
          </p:cNvPicPr>
          <p:nvPr>
            <p:ph idx="1"/>
          </p:nvPr>
        </p:nvPicPr>
        <p:blipFill rotWithShape="1">
          <a:blip r:embed="rId2">
            <a:extLst>
              <a:ext uri="{28A0092B-C50C-407E-A947-70E740481C1C}">
                <a14:useLocalDpi xmlns:a14="http://schemas.microsoft.com/office/drawing/2010/main" val="0"/>
              </a:ext>
            </a:extLst>
          </a:blip>
          <a:srcRect l="17862" t="8087" r="20355" b="11827"/>
          <a:stretch/>
        </p:blipFill>
        <p:spPr>
          <a:xfrm>
            <a:off x="845126" y="1246908"/>
            <a:ext cx="8428875" cy="5250873"/>
          </a:xfrm>
        </p:spPr>
      </p:pic>
    </p:spTree>
    <p:extLst>
      <p:ext uri="{BB962C8B-B14F-4D97-AF65-F5344CB8AC3E}">
        <p14:creationId xmlns:p14="http://schemas.microsoft.com/office/powerpoint/2010/main" val="3746723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20436"/>
          </a:xfrm>
        </p:spPr>
        <p:txBody>
          <a:bodyPr/>
          <a:lstStyle/>
          <a:p>
            <a:pPr algn="ctr"/>
            <a:r>
              <a:rPr lang="es-AR" dirty="0" smtClean="0"/>
              <a:t>Criterios</a:t>
            </a:r>
            <a:r>
              <a:rPr lang="en-US" dirty="0" smtClean="0"/>
              <a:t> </a:t>
            </a:r>
            <a:r>
              <a:rPr lang="en-US" dirty="0"/>
              <a:t>de </a:t>
            </a:r>
            <a:r>
              <a:rPr lang="es-AR" dirty="0" smtClean="0"/>
              <a:t>selección</a:t>
            </a:r>
            <a:endParaRPr lang="es-AR" dirty="0"/>
          </a:p>
        </p:txBody>
      </p:sp>
      <p:sp>
        <p:nvSpPr>
          <p:cNvPr id="3" name="Marcador de contenido 2"/>
          <p:cNvSpPr>
            <a:spLocks noGrp="1"/>
          </p:cNvSpPr>
          <p:nvPr>
            <p:ph idx="1"/>
          </p:nvPr>
        </p:nvSpPr>
        <p:spPr>
          <a:xfrm>
            <a:off x="677334" y="1330037"/>
            <a:ext cx="8596668" cy="4711326"/>
          </a:xfrm>
        </p:spPr>
        <p:txBody>
          <a:bodyPr/>
          <a:lstStyle/>
          <a:p>
            <a:r>
              <a:rPr lang="es-ES" dirty="0">
                <a:solidFill>
                  <a:srgbClr val="333333"/>
                </a:solidFill>
                <a:latin typeface="Encode Sans"/>
              </a:rPr>
              <a:t>El primer requerimiento es certificar el </a:t>
            </a:r>
            <a:r>
              <a:rPr lang="es-ES" dirty="0" smtClean="0">
                <a:solidFill>
                  <a:srgbClr val="333333"/>
                </a:solidFill>
                <a:latin typeface="Encode Sans"/>
              </a:rPr>
              <a:t>fallecimiento</a:t>
            </a:r>
          </a:p>
          <a:p>
            <a:r>
              <a:rPr lang="es-ES" dirty="0">
                <a:solidFill>
                  <a:srgbClr val="333333"/>
                </a:solidFill>
                <a:latin typeface="Encode Sans"/>
              </a:rPr>
              <a:t>E</a:t>
            </a:r>
            <a:r>
              <a:rPr lang="es-ES" dirty="0" smtClean="0">
                <a:solidFill>
                  <a:srgbClr val="333333"/>
                </a:solidFill>
                <a:latin typeface="Encode Sans"/>
              </a:rPr>
              <a:t>l </a:t>
            </a:r>
            <a:r>
              <a:rPr lang="es-ES" dirty="0">
                <a:solidFill>
                  <a:srgbClr val="333333"/>
                </a:solidFill>
                <a:latin typeface="Encode Sans"/>
              </a:rPr>
              <a:t>segundo, tener una causa de muerte </a:t>
            </a:r>
            <a:r>
              <a:rPr lang="es-ES" dirty="0" smtClean="0">
                <a:solidFill>
                  <a:srgbClr val="333333"/>
                </a:solidFill>
                <a:latin typeface="Encode Sans"/>
              </a:rPr>
              <a:t>conocida, criterios </a:t>
            </a:r>
            <a:r>
              <a:rPr lang="es-ES" dirty="0" err="1" smtClean="0">
                <a:solidFill>
                  <a:srgbClr val="333333"/>
                </a:solidFill>
                <a:latin typeface="Encode Sans"/>
              </a:rPr>
              <a:t>infectologicos</a:t>
            </a:r>
            <a:r>
              <a:rPr lang="es-ES" dirty="0" smtClean="0">
                <a:solidFill>
                  <a:srgbClr val="333333"/>
                </a:solidFill>
                <a:latin typeface="Encode Sans"/>
              </a:rPr>
              <a:t>.</a:t>
            </a:r>
          </a:p>
          <a:p>
            <a:pPr algn="just"/>
            <a:r>
              <a:rPr lang="es-ES" dirty="0" smtClean="0">
                <a:solidFill>
                  <a:srgbClr val="333333"/>
                </a:solidFill>
                <a:latin typeface="Encode Sans"/>
              </a:rPr>
              <a:t>Se </a:t>
            </a:r>
            <a:r>
              <a:rPr lang="es-ES" dirty="0">
                <a:solidFill>
                  <a:srgbClr val="333333"/>
                </a:solidFill>
                <a:latin typeface="Encode Sans"/>
              </a:rPr>
              <a:t>estudian los antecedentes médicos y enfermedades previas del fallecido, luego se efectúan estudios para evaluar la viabilidad de los órganos y tejidos, a través de determinaciones del funcionamiento de cada uno de ellos</a:t>
            </a:r>
            <a:r>
              <a:rPr lang="es-ES" dirty="0" smtClean="0">
                <a:solidFill>
                  <a:srgbClr val="333333"/>
                </a:solidFill>
                <a:latin typeface="Encode Sans"/>
              </a:rPr>
              <a:t>.</a:t>
            </a:r>
          </a:p>
          <a:p>
            <a:r>
              <a:rPr lang="es-ES" dirty="0">
                <a:solidFill>
                  <a:srgbClr val="333333"/>
                </a:solidFill>
                <a:latin typeface="Encode Sans"/>
              </a:rPr>
              <a:t>C</a:t>
            </a:r>
            <a:r>
              <a:rPr lang="es-ES" dirty="0" smtClean="0">
                <a:solidFill>
                  <a:srgbClr val="333333"/>
                </a:solidFill>
                <a:latin typeface="Encode Sans"/>
              </a:rPr>
              <a:t>riterios </a:t>
            </a:r>
            <a:r>
              <a:rPr lang="es-ES" dirty="0">
                <a:solidFill>
                  <a:srgbClr val="333333"/>
                </a:solidFill>
                <a:latin typeface="Encode Sans"/>
              </a:rPr>
              <a:t>generales, plasmados en el Manual de Selección y Mantenimiento elaborado por una comisión de profesionales del sistema de </a:t>
            </a:r>
            <a:r>
              <a:rPr lang="es-ES" dirty="0" smtClean="0">
                <a:solidFill>
                  <a:srgbClr val="333333"/>
                </a:solidFill>
                <a:latin typeface="Encode Sans"/>
              </a:rPr>
              <a:t>procuración.</a:t>
            </a:r>
            <a:endParaRPr lang="es-AR" dirty="0"/>
          </a:p>
        </p:txBody>
      </p:sp>
      <p:pic>
        <p:nvPicPr>
          <p:cNvPr id="4" name="Imagen 3"/>
          <p:cNvPicPr>
            <a:picLocks noChangeAspect="1"/>
          </p:cNvPicPr>
          <p:nvPr/>
        </p:nvPicPr>
        <p:blipFill rotWithShape="1">
          <a:blip r:embed="rId2"/>
          <a:srcRect t="18182" r="1128" b="10000"/>
          <a:stretch/>
        </p:blipFill>
        <p:spPr>
          <a:xfrm>
            <a:off x="2651761" y="3853543"/>
            <a:ext cx="3879668" cy="2847704"/>
          </a:xfrm>
          <a:prstGeom prst="rect">
            <a:avLst/>
          </a:prstGeom>
        </p:spPr>
      </p:pic>
    </p:spTree>
    <p:extLst>
      <p:ext uri="{BB962C8B-B14F-4D97-AF65-F5344CB8AC3E}">
        <p14:creationId xmlns:p14="http://schemas.microsoft.com/office/powerpoint/2010/main" val="478029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40080"/>
            <a:ext cx="8596668" cy="744582"/>
          </a:xfrm>
        </p:spPr>
        <p:txBody>
          <a:bodyPr>
            <a:normAutofit fontScale="90000"/>
          </a:bodyPr>
          <a:lstStyle/>
          <a:p>
            <a:pPr algn="ctr"/>
            <a:r>
              <a:rPr lang="es-ES" sz="4400" dirty="0" smtClean="0">
                <a:latin typeface="Encode Sans"/>
              </a:rPr>
              <a:t>Donante ideal</a:t>
            </a:r>
            <a:endParaRPr lang="en-US" sz="4400" dirty="0">
              <a:latin typeface="Encode Sans"/>
            </a:endParaRPr>
          </a:p>
        </p:txBody>
      </p:sp>
      <p:sp>
        <p:nvSpPr>
          <p:cNvPr id="3" name="Marcador de contenido 2"/>
          <p:cNvSpPr>
            <a:spLocks noGrp="1"/>
          </p:cNvSpPr>
          <p:nvPr>
            <p:ph idx="1"/>
          </p:nvPr>
        </p:nvSpPr>
        <p:spPr>
          <a:xfrm>
            <a:off x="677334" y="2286000"/>
            <a:ext cx="8596668" cy="3755362"/>
          </a:xfrm>
        </p:spPr>
        <p:txBody>
          <a:bodyPr/>
          <a:lstStyle/>
          <a:p>
            <a:r>
              <a:rPr lang="es-ES" dirty="0" smtClean="0">
                <a:latin typeface="Encode Sans"/>
              </a:rPr>
              <a:t>Hasta 50 años</a:t>
            </a:r>
          </a:p>
          <a:p>
            <a:r>
              <a:rPr lang="es-ES" dirty="0" smtClean="0">
                <a:latin typeface="Encode Sans"/>
              </a:rPr>
              <a:t>Sin enfermedades</a:t>
            </a:r>
          </a:p>
          <a:p>
            <a:r>
              <a:rPr lang="es-ES" dirty="0" smtClean="0">
                <a:latin typeface="Encode Sans"/>
              </a:rPr>
              <a:t>Función orgánica normal</a:t>
            </a:r>
          </a:p>
          <a:p>
            <a:r>
              <a:rPr lang="es-ES" dirty="0" smtClean="0">
                <a:latin typeface="Encode Sans"/>
              </a:rPr>
              <a:t>Menos de 24 </a:t>
            </a:r>
            <a:r>
              <a:rPr lang="es-ES" dirty="0" err="1" smtClean="0">
                <a:latin typeface="Encode Sans"/>
              </a:rPr>
              <a:t>hs</a:t>
            </a:r>
            <a:r>
              <a:rPr lang="es-ES" dirty="0" smtClean="0">
                <a:latin typeface="Encode Sans"/>
              </a:rPr>
              <a:t> de internación y de AMR</a:t>
            </a:r>
            <a:endParaRPr lang="en-US" dirty="0">
              <a:latin typeface="Encode Sans"/>
            </a:endParaRPr>
          </a:p>
        </p:txBody>
      </p:sp>
      <p:pic>
        <p:nvPicPr>
          <p:cNvPr id="4" name="Imagen 3"/>
          <p:cNvPicPr>
            <a:picLocks noChangeAspect="1"/>
          </p:cNvPicPr>
          <p:nvPr/>
        </p:nvPicPr>
        <p:blipFill>
          <a:blip r:embed="rId2"/>
          <a:stretch>
            <a:fillRect/>
          </a:stretch>
        </p:blipFill>
        <p:spPr>
          <a:xfrm>
            <a:off x="6074229" y="1737359"/>
            <a:ext cx="3108333" cy="3944984"/>
          </a:xfrm>
          <a:prstGeom prst="rect">
            <a:avLst/>
          </a:prstGeom>
        </p:spPr>
      </p:pic>
    </p:spTree>
    <p:extLst>
      <p:ext uri="{BB962C8B-B14F-4D97-AF65-F5344CB8AC3E}">
        <p14:creationId xmlns:p14="http://schemas.microsoft.com/office/powerpoint/2010/main" val="2012982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latin typeface="Encode Sans"/>
              </a:rPr>
              <a:t>Donante marginal, sub optimo</a:t>
            </a:r>
            <a:br>
              <a:rPr lang="es-ES" dirty="0" smtClean="0">
                <a:latin typeface="Encode Sans"/>
              </a:rPr>
            </a:br>
            <a:r>
              <a:rPr lang="es-ES" dirty="0" smtClean="0">
                <a:latin typeface="Encode Sans"/>
              </a:rPr>
              <a:t>(</a:t>
            </a:r>
            <a:r>
              <a:rPr lang="es-ES" dirty="0">
                <a:latin typeface="Encode Sans"/>
              </a:rPr>
              <a:t>C</a:t>
            </a:r>
            <a:r>
              <a:rPr lang="es-ES" dirty="0" smtClean="0">
                <a:latin typeface="Encode Sans"/>
              </a:rPr>
              <a:t>riterios Expandidos)</a:t>
            </a:r>
            <a:endParaRPr lang="en-US" dirty="0">
              <a:latin typeface="Encode Sans"/>
            </a:endParaRPr>
          </a:p>
        </p:txBody>
      </p:sp>
      <p:sp>
        <p:nvSpPr>
          <p:cNvPr id="3" name="Marcador de contenido 2"/>
          <p:cNvSpPr>
            <a:spLocks noGrp="1"/>
          </p:cNvSpPr>
          <p:nvPr>
            <p:ph idx="1"/>
          </p:nvPr>
        </p:nvSpPr>
        <p:spPr>
          <a:xfrm>
            <a:off x="3677044" y="2160589"/>
            <a:ext cx="3683725" cy="2202405"/>
          </a:xfrm>
        </p:spPr>
        <p:txBody>
          <a:bodyPr/>
          <a:lstStyle/>
          <a:p>
            <a:r>
              <a:rPr lang="es-ES" dirty="0" smtClean="0">
                <a:latin typeface="Encode Sans"/>
              </a:rPr>
              <a:t>Añoso</a:t>
            </a:r>
          </a:p>
          <a:p>
            <a:r>
              <a:rPr lang="es-ES" dirty="0" smtClean="0">
                <a:latin typeface="Encode Sans"/>
              </a:rPr>
              <a:t>Enfermedades previas</a:t>
            </a:r>
          </a:p>
          <a:p>
            <a:r>
              <a:rPr lang="es-ES" dirty="0" smtClean="0">
                <a:latin typeface="Encode Sans"/>
              </a:rPr>
              <a:t>Problemas en mantenimiento</a:t>
            </a:r>
          </a:p>
          <a:p>
            <a:r>
              <a:rPr lang="es-ES" dirty="0" smtClean="0">
                <a:latin typeface="Encode Sans"/>
              </a:rPr>
              <a:t>Biopsia sub optima</a:t>
            </a:r>
            <a:endParaRPr lang="en-US" dirty="0">
              <a:latin typeface="Encode Sans"/>
            </a:endParaRPr>
          </a:p>
        </p:txBody>
      </p:sp>
      <p:pic>
        <p:nvPicPr>
          <p:cNvPr id="4" name="Imagen 3"/>
          <p:cNvPicPr>
            <a:picLocks noChangeAspect="1"/>
          </p:cNvPicPr>
          <p:nvPr/>
        </p:nvPicPr>
        <p:blipFill>
          <a:blip r:embed="rId2"/>
          <a:stretch>
            <a:fillRect/>
          </a:stretch>
        </p:blipFill>
        <p:spPr>
          <a:xfrm>
            <a:off x="182880" y="2160589"/>
            <a:ext cx="3494164" cy="3673566"/>
          </a:xfrm>
          <a:prstGeom prst="rect">
            <a:avLst/>
          </a:prstGeom>
        </p:spPr>
      </p:pic>
      <p:pic>
        <p:nvPicPr>
          <p:cNvPr id="5" name="Imagen 4"/>
          <p:cNvPicPr>
            <a:picLocks noChangeAspect="1"/>
          </p:cNvPicPr>
          <p:nvPr/>
        </p:nvPicPr>
        <p:blipFill>
          <a:blip r:embed="rId3"/>
          <a:stretch>
            <a:fillRect/>
          </a:stretch>
        </p:blipFill>
        <p:spPr>
          <a:xfrm>
            <a:off x="7360769" y="2160589"/>
            <a:ext cx="4019701" cy="3673566"/>
          </a:xfrm>
          <a:prstGeom prst="rect">
            <a:avLst/>
          </a:prstGeom>
        </p:spPr>
      </p:pic>
    </p:spTree>
    <p:extLst>
      <p:ext uri="{BB962C8B-B14F-4D97-AF65-F5344CB8AC3E}">
        <p14:creationId xmlns:p14="http://schemas.microsoft.com/office/powerpoint/2010/main" val="1684897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62000"/>
          </a:xfrm>
        </p:spPr>
        <p:txBody>
          <a:bodyPr/>
          <a:lstStyle/>
          <a:p>
            <a:pPr algn="ctr"/>
            <a:r>
              <a:rPr lang="es-AR" dirty="0"/>
              <a:t>Certificación de muerte</a:t>
            </a:r>
          </a:p>
        </p:txBody>
      </p:sp>
      <p:sp>
        <p:nvSpPr>
          <p:cNvPr id="3" name="Marcador de contenido 2"/>
          <p:cNvSpPr>
            <a:spLocks noGrp="1"/>
          </p:cNvSpPr>
          <p:nvPr>
            <p:ph idx="1"/>
          </p:nvPr>
        </p:nvSpPr>
        <p:spPr>
          <a:xfrm>
            <a:off x="677334" y="1371601"/>
            <a:ext cx="6494175" cy="4669762"/>
          </a:xfrm>
        </p:spPr>
        <p:txBody>
          <a:bodyPr>
            <a:normAutofit/>
          </a:bodyPr>
          <a:lstStyle/>
          <a:p>
            <a:pPr algn="just"/>
            <a:r>
              <a:rPr lang="es-ES" sz="2000" dirty="0">
                <a:solidFill>
                  <a:srgbClr val="333333"/>
                </a:solidFill>
                <a:latin typeface="Encode Sans"/>
              </a:rPr>
              <a:t>Certificar la muerte utilizando los criterios neurológicos -muerte encefálica-, es posible sólo cuando los pacientes neurológicos críticos fallecen en la unidad de terapia intensiva, y hay </a:t>
            </a:r>
            <a:r>
              <a:rPr lang="es-ES" sz="2000" b="1" i="1" dirty="0">
                <a:solidFill>
                  <a:srgbClr val="333333"/>
                </a:solidFill>
                <a:latin typeface="Encode Sans"/>
              </a:rPr>
              <a:t>soporte artificial de </a:t>
            </a:r>
            <a:r>
              <a:rPr lang="es-ES" sz="2000" b="1" i="1" dirty="0" smtClean="0">
                <a:solidFill>
                  <a:srgbClr val="333333"/>
                </a:solidFill>
                <a:latin typeface="Encode Sans"/>
              </a:rPr>
              <a:t>funciones.</a:t>
            </a:r>
          </a:p>
          <a:p>
            <a:pPr marL="0" indent="0" algn="just">
              <a:buNone/>
            </a:pPr>
            <a:endParaRPr lang="es-ES" sz="2000" b="1" i="1" dirty="0" smtClean="0">
              <a:solidFill>
                <a:srgbClr val="333333"/>
              </a:solidFill>
              <a:latin typeface="Encode Sans"/>
            </a:endParaRPr>
          </a:p>
          <a:p>
            <a:pPr algn="just"/>
            <a:r>
              <a:rPr lang="es-ES" sz="2000" dirty="0">
                <a:solidFill>
                  <a:srgbClr val="333333"/>
                </a:solidFill>
                <a:latin typeface="Encode Sans"/>
              </a:rPr>
              <a:t>El desarrollo tecnológico permite en estos casos el sostén artificial y transitorio de funciones como la oxigenación, a través del respirador, o el latido cardiaco, a través de drogas </a:t>
            </a:r>
            <a:r>
              <a:rPr lang="es-ES" sz="2000" dirty="0" err="1">
                <a:solidFill>
                  <a:srgbClr val="333333"/>
                </a:solidFill>
                <a:latin typeface="Encode Sans"/>
              </a:rPr>
              <a:t>vasoactivas</a:t>
            </a:r>
            <a:r>
              <a:rPr lang="es-ES" sz="2000" dirty="0">
                <a:solidFill>
                  <a:srgbClr val="333333"/>
                </a:solidFill>
                <a:latin typeface="Encode Sans"/>
              </a:rPr>
              <a:t>, lo que no significa en absoluto que la persona esté con vida; la muerte encefálica significa la muerte del </a:t>
            </a:r>
            <a:r>
              <a:rPr lang="es-ES" sz="2000" dirty="0" smtClean="0">
                <a:solidFill>
                  <a:srgbClr val="333333"/>
                </a:solidFill>
                <a:latin typeface="Encode Sans"/>
              </a:rPr>
              <a:t>individuo.</a:t>
            </a:r>
          </a:p>
        </p:txBody>
      </p:sp>
      <p:pic>
        <p:nvPicPr>
          <p:cNvPr id="4" name="Imagen 3"/>
          <p:cNvPicPr>
            <a:picLocks noChangeAspect="1"/>
          </p:cNvPicPr>
          <p:nvPr/>
        </p:nvPicPr>
        <p:blipFill>
          <a:blip r:embed="rId2"/>
          <a:stretch>
            <a:fillRect/>
          </a:stretch>
        </p:blipFill>
        <p:spPr>
          <a:xfrm>
            <a:off x="7393577" y="1528353"/>
            <a:ext cx="4676503" cy="4513009"/>
          </a:xfrm>
          <a:prstGeom prst="rect">
            <a:avLst/>
          </a:prstGeom>
        </p:spPr>
      </p:pic>
    </p:spTree>
    <p:extLst>
      <p:ext uri="{BB962C8B-B14F-4D97-AF65-F5344CB8AC3E}">
        <p14:creationId xmlns:p14="http://schemas.microsoft.com/office/powerpoint/2010/main" val="1655713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14251"/>
          </a:xfrm>
        </p:spPr>
        <p:txBody>
          <a:bodyPr/>
          <a:lstStyle/>
          <a:p>
            <a:pPr algn="ctr"/>
            <a:r>
              <a:rPr lang="es-AR" dirty="0"/>
              <a:t>Certificación de muerte</a:t>
            </a:r>
            <a:endParaRPr lang="en-US" dirty="0"/>
          </a:p>
        </p:txBody>
      </p:sp>
      <p:sp>
        <p:nvSpPr>
          <p:cNvPr id="3" name="Marcador de contenido 2"/>
          <p:cNvSpPr>
            <a:spLocks noGrp="1"/>
          </p:cNvSpPr>
          <p:nvPr>
            <p:ph idx="1"/>
          </p:nvPr>
        </p:nvSpPr>
        <p:spPr>
          <a:xfrm>
            <a:off x="677334" y="1567544"/>
            <a:ext cx="6742369" cy="4767942"/>
          </a:xfrm>
        </p:spPr>
        <p:txBody>
          <a:bodyPr/>
          <a:lstStyle/>
          <a:p>
            <a:pPr algn="just"/>
            <a:r>
              <a:rPr lang="es-ES" dirty="0">
                <a:solidFill>
                  <a:srgbClr val="333333"/>
                </a:solidFill>
                <a:latin typeface="Encode Sans"/>
              </a:rPr>
              <a:t>La certificación de la muerte siempre debe ser realizada por </a:t>
            </a:r>
            <a:r>
              <a:rPr lang="es-ES" dirty="0" smtClean="0">
                <a:solidFill>
                  <a:srgbClr val="333333"/>
                </a:solidFill>
                <a:latin typeface="Encode Sans"/>
              </a:rPr>
              <a:t>neurólogo.</a:t>
            </a:r>
          </a:p>
          <a:p>
            <a:pPr algn="just"/>
            <a:endParaRPr lang="es-ES" dirty="0">
              <a:solidFill>
                <a:srgbClr val="333333"/>
              </a:solidFill>
              <a:latin typeface="Encode Sans"/>
            </a:endParaRPr>
          </a:p>
          <a:p>
            <a:pPr algn="just"/>
            <a:r>
              <a:rPr lang="es-ES" dirty="0" smtClean="0">
                <a:solidFill>
                  <a:srgbClr val="333333"/>
                </a:solidFill>
                <a:latin typeface="Encode Sans"/>
              </a:rPr>
              <a:t>Pérdida </a:t>
            </a:r>
            <a:r>
              <a:rPr lang="es-ES" dirty="0">
                <a:solidFill>
                  <a:srgbClr val="333333"/>
                </a:solidFill>
                <a:latin typeface="Encode Sans"/>
              </a:rPr>
              <a:t>total y definitiva de las funciones comandadas por el cerebro y el tronco cerebral, como la desaparición de los reflejos neurológicos centrales y el paro respiratorio. </a:t>
            </a:r>
            <a:endParaRPr lang="es-ES" dirty="0" smtClean="0">
              <a:solidFill>
                <a:srgbClr val="333333"/>
              </a:solidFill>
              <a:latin typeface="Encode Sans"/>
            </a:endParaRPr>
          </a:p>
          <a:p>
            <a:pPr algn="just"/>
            <a:endParaRPr lang="es-ES" dirty="0" smtClean="0">
              <a:solidFill>
                <a:srgbClr val="333333"/>
              </a:solidFill>
              <a:latin typeface="Encode Sans"/>
            </a:endParaRPr>
          </a:p>
          <a:p>
            <a:pPr algn="just"/>
            <a:r>
              <a:rPr lang="es-ES" dirty="0">
                <a:solidFill>
                  <a:srgbClr val="333333"/>
                </a:solidFill>
                <a:latin typeface="Encode Sans"/>
              </a:rPr>
              <a:t>C</a:t>
            </a:r>
            <a:r>
              <a:rPr lang="es-ES" dirty="0" smtClean="0">
                <a:solidFill>
                  <a:srgbClr val="333333"/>
                </a:solidFill>
                <a:latin typeface="Encode Sans"/>
              </a:rPr>
              <a:t>ertificar </a:t>
            </a:r>
            <a:r>
              <a:rPr lang="es-ES" dirty="0">
                <a:solidFill>
                  <a:srgbClr val="333333"/>
                </a:solidFill>
                <a:latin typeface="Encode Sans"/>
              </a:rPr>
              <a:t>la muerte a través de estudios adicionales; por ejemplo, un electroencefalograma, que demuestre la desaparición de la actividad eléctrica del cerebro, o estudios que indiquen la ausencia de irrigación sanguínea al cerebro y tronco.</a:t>
            </a:r>
            <a:endParaRPr lang="es-AR" b="1" i="1" dirty="0"/>
          </a:p>
          <a:p>
            <a:endParaRPr lang="en-US" dirty="0"/>
          </a:p>
        </p:txBody>
      </p:sp>
      <p:pic>
        <p:nvPicPr>
          <p:cNvPr id="4" name="Imagen 3"/>
          <p:cNvPicPr>
            <a:picLocks noChangeAspect="1"/>
          </p:cNvPicPr>
          <p:nvPr/>
        </p:nvPicPr>
        <p:blipFill rotWithShape="1">
          <a:blip r:embed="rId2"/>
          <a:srcRect l="4612" t="650" r="3128"/>
          <a:stretch/>
        </p:blipFill>
        <p:spPr>
          <a:xfrm>
            <a:off x="7733211" y="1593668"/>
            <a:ext cx="4219304" cy="4323806"/>
          </a:xfrm>
          <a:prstGeom prst="rect">
            <a:avLst/>
          </a:prstGeom>
        </p:spPr>
      </p:pic>
    </p:spTree>
    <p:extLst>
      <p:ext uri="{BB962C8B-B14F-4D97-AF65-F5344CB8AC3E}">
        <p14:creationId xmlns:p14="http://schemas.microsoft.com/office/powerpoint/2010/main" val="1308615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65018"/>
          </a:xfrm>
        </p:spPr>
        <p:txBody>
          <a:bodyPr>
            <a:normAutofit fontScale="90000"/>
          </a:bodyPr>
          <a:lstStyle/>
          <a:p>
            <a:pPr algn="ctr"/>
            <a:r>
              <a:rPr lang="en-US" b="1" dirty="0" err="1"/>
              <a:t>Tratamiento</a:t>
            </a:r>
            <a:r>
              <a:rPr lang="en-US" b="1" dirty="0"/>
              <a:t> del </a:t>
            </a:r>
            <a:r>
              <a:rPr lang="es-AR" b="1" dirty="0" smtClean="0"/>
              <a:t>donante</a:t>
            </a:r>
            <a:r>
              <a:rPr lang="en-US" b="1" dirty="0"/>
              <a:t/>
            </a:r>
            <a:br>
              <a:rPr lang="en-US" b="1" dirty="0"/>
            </a:br>
            <a:endParaRPr lang="en-US" dirty="0"/>
          </a:p>
        </p:txBody>
      </p:sp>
      <p:sp>
        <p:nvSpPr>
          <p:cNvPr id="3" name="Marcador de contenido 2"/>
          <p:cNvSpPr>
            <a:spLocks noGrp="1"/>
          </p:cNvSpPr>
          <p:nvPr>
            <p:ph idx="1"/>
          </p:nvPr>
        </p:nvSpPr>
        <p:spPr>
          <a:xfrm>
            <a:off x="677334" y="1274619"/>
            <a:ext cx="7343260" cy="4766744"/>
          </a:xfrm>
        </p:spPr>
        <p:txBody>
          <a:bodyPr>
            <a:normAutofit/>
          </a:bodyPr>
          <a:lstStyle/>
          <a:p>
            <a:pPr algn="just"/>
            <a:r>
              <a:rPr lang="es-ES" sz="2000" dirty="0">
                <a:solidFill>
                  <a:srgbClr val="333333"/>
                </a:solidFill>
                <a:latin typeface="Encode Sans"/>
              </a:rPr>
              <a:t>El tratamiento del donante, que se inicia a partir del diagnóstico clínico de muerte, consiste en el sostén artificial de las funciones del organismo con el objetivo fundamental de mantener la perfusión y adecuada oxigenación de los órganos cadavéricos para un futuro trasplante exitoso</a:t>
            </a:r>
            <a:r>
              <a:rPr lang="es-ES" sz="2000" dirty="0" smtClean="0">
                <a:solidFill>
                  <a:srgbClr val="333333"/>
                </a:solidFill>
                <a:latin typeface="Encode Sans"/>
              </a:rPr>
              <a:t>.</a:t>
            </a:r>
          </a:p>
          <a:p>
            <a:pPr marL="0" indent="0">
              <a:buNone/>
            </a:pPr>
            <a:endParaRPr lang="es-ES" sz="2000" dirty="0" smtClean="0">
              <a:solidFill>
                <a:srgbClr val="333333"/>
              </a:solidFill>
              <a:latin typeface="Encode Sans"/>
            </a:endParaRPr>
          </a:p>
          <a:p>
            <a:pPr algn="just"/>
            <a:r>
              <a:rPr lang="es-ES" sz="2000" dirty="0">
                <a:solidFill>
                  <a:srgbClr val="333333"/>
                </a:solidFill>
                <a:latin typeface="Encode Sans"/>
              </a:rPr>
              <a:t> las funciones homeostáticas se van deteriorando en forma progresiva y acelerada, evolucionando indefectiblemente a la parada cardiaca en pocas horas, si no se toman las medidas necesarias para que esto no ocurra. Por este motivo, la posibilidad del trasplante depende del efectivo tratamiento de los órganos que se han seleccionado para ofrecer a la lista de espera</a:t>
            </a:r>
            <a:r>
              <a:rPr lang="es-ES" sz="2000" dirty="0" smtClean="0">
                <a:solidFill>
                  <a:srgbClr val="333333"/>
                </a:solidFill>
                <a:latin typeface="Encode Sans"/>
              </a:rPr>
              <a:t>.</a:t>
            </a:r>
          </a:p>
          <a:p>
            <a:pPr marL="0" indent="0">
              <a:buNone/>
            </a:pPr>
            <a:endParaRPr lang="en-US" sz="2000" dirty="0"/>
          </a:p>
        </p:txBody>
      </p:sp>
      <p:pic>
        <p:nvPicPr>
          <p:cNvPr id="5" name="Imagen 4"/>
          <p:cNvPicPr>
            <a:picLocks noChangeAspect="1"/>
          </p:cNvPicPr>
          <p:nvPr/>
        </p:nvPicPr>
        <p:blipFill>
          <a:blip r:embed="rId2"/>
          <a:stretch>
            <a:fillRect/>
          </a:stretch>
        </p:blipFill>
        <p:spPr>
          <a:xfrm>
            <a:off x="8112034" y="1397726"/>
            <a:ext cx="3971109" cy="4297679"/>
          </a:xfrm>
          <a:prstGeom prst="rect">
            <a:avLst/>
          </a:prstGeom>
        </p:spPr>
      </p:pic>
    </p:spTree>
    <p:extLst>
      <p:ext uri="{BB962C8B-B14F-4D97-AF65-F5344CB8AC3E}">
        <p14:creationId xmlns:p14="http://schemas.microsoft.com/office/powerpoint/2010/main" val="24234115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48145"/>
          </a:xfrm>
        </p:spPr>
        <p:txBody>
          <a:bodyPr/>
          <a:lstStyle/>
          <a:p>
            <a:pPr algn="ctr"/>
            <a:r>
              <a:rPr lang="es-ES" b="1" dirty="0"/>
              <a:t>El Proceso de comunicación - donación</a:t>
            </a:r>
            <a:endParaRPr lang="en-US" dirty="0"/>
          </a:p>
        </p:txBody>
      </p:sp>
      <p:sp>
        <p:nvSpPr>
          <p:cNvPr id="3" name="Marcador de contenido 2"/>
          <p:cNvSpPr>
            <a:spLocks noGrp="1"/>
          </p:cNvSpPr>
          <p:nvPr>
            <p:ph idx="1"/>
          </p:nvPr>
        </p:nvSpPr>
        <p:spPr>
          <a:xfrm>
            <a:off x="484909" y="1357745"/>
            <a:ext cx="8789093" cy="5112328"/>
          </a:xfrm>
        </p:spPr>
        <p:txBody>
          <a:bodyPr>
            <a:normAutofit fontScale="70000" lnSpcReduction="20000"/>
          </a:bodyPr>
          <a:lstStyle/>
          <a:p>
            <a:r>
              <a:rPr lang="es-ES" sz="2300" dirty="0" smtClean="0">
                <a:solidFill>
                  <a:srgbClr val="333333"/>
                </a:solidFill>
                <a:latin typeface="Encode Sans"/>
              </a:rPr>
              <a:t>Objetivo </a:t>
            </a:r>
            <a:r>
              <a:rPr lang="es-ES" sz="2300" dirty="0">
                <a:solidFill>
                  <a:srgbClr val="333333"/>
                </a:solidFill>
                <a:latin typeface="Encode Sans"/>
              </a:rPr>
              <a:t>fundamental, brindar el apoyo necesario a la </a:t>
            </a:r>
            <a:r>
              <a:rPr lang="es-ES" sz="2300" dirty="0" smtClean="0">
                <a:solidFill>
                  <a:srgbClr val="333333"/>
                </a:solidFill>
                <a:latin typeface="Encode Sans"/>
              </a:rPr>
              <a:t>familia. Relación de ayuda</a:t>
            </a:r>
          </a:p>
          <a:p>
            <a:r>
              <a:rPr lang="es-ES" sz="2300" dirty="0" smtClean="0">
                <a:solidFill>
                  <a:srgbClr val="333333"/>
                </a:solidFill>
                <a:latin typeface="Encode Sans"/>
              </a:rPr>
              <a:t>80% de la comunicación es no verbal.</a:t>
            </a:r>
          </a:p>
          <a:p>
            <a:r>
              <a:rPr lang="es-AR" sz="2300" dirty="0" smtClean="0">
                <a:solidFill>
                  <a:srgbClr val="333333"/>
                </a:solidFill>
                <a:latin typeface="Encode Sans"/>
              </a:rPr>
              <a:t>Expresión</a:t>
            </a:r>
            <a:r>
              <a:rPr lang="en-US" sz="2300" dirty="0" smtClean="0">
                <a:solidFill>
                  <a:srgbClr val="333333"/>
                </a:solidFill>
                <a:latin typeface="Encode Sans"/>
              </a:rPr>
              <a:t> </a:t>
            </a:r>
            <a:r>
              <a:rPr lang="en-US" sz="2300" dirty="0">
                <a:solidFill>
                  <a:srgbClr val="333333"/>
                </a:solidFill>
                <a:latin typeface="Encode Sans"/>
              </a:rPr>
              <a:t>de </a:t>
            </a:r>
            <a:r>
              <a:rPr lang="es-AR" sz="2300" dirty="0" smtClean="0">
                <a:solidFill>
                  <a:srgbClr val="333333"/>
                </a:solidFill>
                <a:latin typeface="Encode Sans"/>
              </a:rPr>
              <a:t>voluntad</a:t>
            </a:r>
          </a:p>
          <a:p>
            <a:pPr algn="just"/>
            <a:r>
              <a:rPr lang="es-ES" sz="2300" dirty="0" smtClean="0">
                <a:solidFill>
                  <a:srgbClr val="333333"/>
                </a:solidFill>
                <a:latin typeface="Encode Sans"/>
              </a:rPr>
              <a:t>Centrándose </a:t>
            </a:r>
            <a:r>
              <a:rPr lang="es-ES" sz="2300" dirty="0">
                <a:solidFill>
                  <a:srgbClr val="333333"/>
                </a:solidFill>
                <a:latin typeface="Encode Sans"/>
              </a:rPr>
              <a:t>principalmente en las necesidades inmediatas de los miembros de la familia del potencial donante, para que puedan asimilar la situación y recuperar la confianza en si mismas e iniciar el duelo correspondiente de la manera mas fisiológica </a:t>
            </a:r>
            <a:r>
              <a:rPr lang="es-ES" sz="2300" dirty="0" smtClean="0">
                <a:solidFill>
                  <a:srgbClr val="333333"/>
                </a:solidFill>
                <a:latin typeface="Encode Sans"/>
              </a:rPr>
              <a:t>posible.</a:t>
            </a:r>
          </a:p>
          <a:p>
            <a:pPr algn="just"/>
            <a:r>
              <a:rPr lang="es-ES" sz="2300" dirty="0" smtClean="0">
                <a:solidFill>
                  <a:srgbClr val="333333"/>
                </a:solidFill>
                <a:latin typeface="Encode Sans"/>
              </a:rPr>
              <a:t>Reconocimiento de emociones, empatía, escucha activa</a:t>
            </a:r>
          </a:p>
          <a:p>
            <a:pPr marL="0" indent="0">
              <a:buNone/>
            </a:pPr>
            <a:endParaRPr lang="es-ES" sz="2300" dirty="0" smtClean="0">
              <a:solidFill>
                <a:srgbClr val="333333"/>
              </a:solidFill>
              <a:latin typeface="Encode Sans"/>
            </a:endParaRPr>
          </a:p>
          <a:p>
            <a:pPr marL="0" indent="0" algn="ctr">
              <a:buNone/>
            </a:pPr>
            <a:r>
              <a:rPr lang="es-ES" sz="3600" dirty="0" smtClean="0">
                <a:solidFill>
                  <a:schemeClr val="tx1"/>
                </a:solidFill>
                <a:latin typeface="Encode Sans"/>
              </a:rPr>
              <a:t>Etapas del duelo</a:t>
            </a:r>
          </a:p>
          <a:p>
            <a:endParaRPr lang="es-ES" sz="2600" dirty="0" smtClean="0">
              <a:solidFill>
                <a:srgbClr val="7030A0"/>
              </a:solidFill>
              <a:latin typeface="Encode Sans"/>
            </a:endParaRPr>
          </a:p>
          <a:p>
            <a:pPr marL="0" indent="0">
              <a:buNone/>
            </a:pPr>
            <a:r>
              <a:rPr lang="es-ES" sz="2200" dirty="0" smtClean="0">
                <a:solidFill>
                  <a:srgbClr val="202124"/>
                </a:solidFill>
                <a:latin typeface="Encode Sans"/>
              </a:rPr>
              <a:t>     Negación.</a:t>
            </a:r>
            <a:endParaRPr lang="es-ES" sz="2200" dirty="0">
              <a:solidFill>
                <a:srgbClr val="202124"/>
              </a:solidFill>
              <a:latin typeface="Encode Sans"/>
            </a:endParaRPr>
          </a:p>
          <a:p>
            <a:pPr marL="0" indent="0">
              <a:buNone/>
            </a:pPr>
            <a:r>
              <a:rPr lang="es-ES" sz="2200" dirty="0" smtClean="0">
                <a:solidFill>
                  <a:srgbClr val="202124"/>
                </a:solidFill>
                <a:latin typeface="Encode Sans"/>
              </a:rPr>
              <a:t>     Ira</a:t>
            </a:r>
            <a:endParaRPr lang="es-ES" sz="2200" dirty="0">
              <a:solidFill>
                <a:srgbClr val="202124"/>
              </a:solidFill>
              <a:latin typeface="Encode Sans"/>
            </a:endParaRPr>
          </a:p>
          <a:p>
            <a:pPr marL="0" indent="0">
              <a:buNone/>
            </a:pPr>
            <a:r>
              <a:rPr lang="es-ES" sz="2200" dirty="0" smtClean="0">
                <a:solidFill>
                  <a:srgbClr val="202124"/>
                </a:solidFill>
                <a:latin typeface="Encode Sans"/>
              </a:rPr>
              <a:t>     Negociación.</a:t>
            </a:r>
            <a:endParaRPr lang="es-ES" sz="2200" dirty="0">
              <a:solidFill>
                <a:srgbClr val="202124"/>
              </a:solidFill>
              <a:latin typeface="Encode Sans"/>
            </a:endParaRPr>
          </a:p>
          <a:p>
            <a:pPr marL="0" indent="0">
              <a:buNone/>
            </a:pPr>
            <a:r>
              <a:rPr lang="es-ES" sz="2200" dirty="0" smtClean="0">
                <a:solidFill>
                  <a:srgbClr val="202124"/>
                </a:solidFill>
                <a:latin typeface="Encode Sans"/>
              </a:rPr>
              <a:t>     Depresión</a:t>
            </a:r>
            <a:endParaRPr lang="es-ES" sz="2200" dirty="0">
              <a:solidFill>
                <a:srgbClr val="202124"/>
              </a:solidFill>
              <a:latin typeface="Encode Sans"/>
            </a:endParaRPr>
          </a:p>
          <a:p>
            <a:pPr marL="0" indent="0">
              <a:buNone/>
            </a:pPr>
            <a:r>
              <a:rPr lang="es-ES" sz="2200" dirty="0" smtClean="0">
                <a:solidFill>
                  <a:srgbClr val="202124"/>
                </a:solidFill>
                <a:latin typeface="Encode Sans"/>
              </a:rPr>
              <a:t>     Aceptación</a:t>
            </a:r>
            <a:endParaRPr lang="es-ES" sz="2200" dirty="0">
              <a:solidFill>
                <a:srgbClr val="202124"/>
              </a:solidFill>
              <a:latin typeface="Encode Sans"/>
            </a:endParaRPr>
          </a:p>
          <a:p>
            <a:pPr marL="0" indent="0">
              <a:buNone/>
            </a:pPr>
            <a:r>
              <a:rPr lang="es-AR" dirty="0" smtClean="0"/>
              <a:t>  </a:t>
            </a:r>
            <a:endParaRPr lang="es-AR" dirty="0"/>
          </a:p>
        </p:txBody>
      </p:sp>
      <p:sp>
        <p:nvSpPr>
          <p:cNvPr id="4" name="Rectángulo 3"/>
          <p:cNvSpPr/>
          <p:nvPr/>
        </p:nvSpPr>
        <p:spPr>
          <a:xfrm>
            <a:off x="5749636" y="4246418"/>
            <a:ext cx="2493819" cy="2139047"/>
          </a:xfrm>
          <a:prstGeom prst="rect">
            <a:avLst/>
          </a:prstGeom>
        </p:spPr>
        <p:txBody>
          <a:bodyPr wrap="square">
            <a:spAutoFit/>
          </a:bodyPr>
          <a:lstStyle/>
          <a:p>
            <a:r>
              <a:rPr lang="es-ES" sz="1900" dirty="0">
                <a:solidFill>
                  <a:srgbClr val="202124"/>
                </a:solidFill>
                <a:latin typeface="Encode Sans"/>
              </a:rPr>
              <a:t>Negación</a:t>
            </a:r>
            <a:endParaRPr lang="es-ES" sz="1900" b="0" i="0" dirty="0" smtClean="0">
              <a:solidFill>
                <a:srgbClr val="202124"/>
              </a:solidFill>
              <a:effectLst/>
              <a:latin typeface="Encode Sans"/>
            </a:endParaRPr>
          </a:p>
          <a:p>
            <a:r>
              <a:rPr lang="es-ES" sz="1900" b="0" i="0" dirty="0" smtClean="0">
                <a:solidFill>
                  <a:srgbClr val="202124"/>
                </a:solidFill>
                <a:effectLst/>
                <a:latin typeface="Encode Sans"/>
              </a:rPr>
              <a:t>Confusión</a:t>
            </a:r>
          </a:p>
          <a:p>
            <a:r>
              <a:rPr lang="es-ES" sz="1900" b="0" i="0" dirty="0" smtClean="0">
                <a:solidFill>
                  <a:srgbClr val="202124"/>
                </a:solidFill>
                <a:effectLst/>
                <a:latin typeface="Encode Sans"/>
              </a:rPr>
              <a:t>Ira y enojo</a:t>
            </a:r>
          </a:p>
          <a:p>
            <a:r>
              <a:rPr lang="es-ES" sz="1900" b="0" i="0" dirty="0" smtClean="0">
                <a:solidFill>
                  <a:srgbClr val="202124"/>
                </a:solidFill>
                <a:effectLst/>
                <a:latin typeface="Encode Sans"/>
              </a:rPr>
              <a:t>Dolor y culpa</a:t>
            </a:r>
          </a:p>
          <a:p>
            <a:r>
              <a:rPr lang="es-ES" sz="1900" b="0" i="0" dirty="0" smtClean="0">
                <a:solidFill>
                  <a:srgbClr val="202124"/>
                </a:solidFill>
                <a:effectLst/>
                <a:latin typeface="Encode Sans"/>
              </a:rPr>
              <a:t>Tristeza</a:t>
            </a:r>
          </a:p>
          <a:p>
            <a:r>
              <a:rPr lang="es-ES" sz="1900" b="0" i="0" dirty="0" smtClean="0">
                <a:solidFill>
                  <a:srgbClr val="202124"/>
                </a:solidFill>
                <a:effectLst/>
                <a:latin typeface="Encode Sans"/>
              </a:rPr>
              <a:t>Aceptación</a:t>
            </a:r>
          </a:p>
          <a:p>
            <a:r>
              <a:rPr lang="es-ES" sz="1900" b="0" i="0" dirty="0" smtClean="0">
                <a:solidFill>
                  <a:srgbClr val="202124"/>
                </a:solidFill>
                <a:effectLst/>
                <a:latin typeface="Encode Sans"/>
              </a:rPr>
              <a:t>Restablecimiento</a:t>
            </a:r>
            <a:endParaRPr lang="es-ES" sz="1900" b="0" i="0" dirty="0">
              <a:solidFill>
                <a:srgbClr val="202124"/>
              </a:solidFill>
              <a:effectLst/>
              <a:latin typeface="Encode Sans"/>
            </a:endParaRPr>
          </a:p>
        </p:txBody>
      </p:sp>
    </p:spTree>
    <p:extLst>
      <p:ext uri="{BB962C8B-B14F-4D97-AF65-F5344CB8AC3E}">
        <p14:creationId xmlns:p14="http://schemas.microsoft.com/office/powerpoint/2010/main" val="402646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1495314" cy="6858000"/>
          </a:xfrm>
          <a:prstGeom prst="rect">
            <a:avLst/>
          </a:prstGeom>
        </p:spPr>
      </p:pic>
      <p:sp>
        <p:nvSpPr>
          <p:cNvPr id="3" name="CuadroTexto 2"/>
          <p:cNvSpPr txBox="1"/>
          <p:nvPr/>
        </p:nvSpPr>
        <p:spPr>
          <a:xfrm>
            <a:off x="6792686" y="6519446"/>
            <a:ext cx="1136468"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600" b="1" dirty="0" smtClean="0">
                <a:latin typeface="Arial" panose="020B0604020202020204" pitchFamily="34" charset="0"/>
                <a:cs typeface="Arial" panose="020B0604020202020204" pitchFamily="34" charset="0"/>
              </a:rPr>
              <a:t>Donación</a:t>
            </a:r>
            <a:endParaRPr lang="en-US" sz="1600" b="1" dirty="0">
              <a:latin typeface="Arial" panose="020B0604020202020204" pitchFamily="34" charset="0"/>
              <a:cs typeface="Arial" panose="020B0604020202020204" pitchFamily="34" charset="0"/>
            </a:endParaRPr>
          </a:p>
        </p:txBody>
      </p:sp>
      <p:sp>
        <p:nvSpPr>
          <p:cNvPr id="4" name="CuadroTexto 3"/>
          <p:cNvSpPr txBox="1"/>
          <p:nvPr/>
        </p:nvSpPr>
        <p:spPr>
          <a:xfrm>
            <a:off x="979713" y="6273225"/>
            <a:ext cx="188105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600" b="1" dirty="0" smtClean="0">
                <a:latin typeface="Arial" panose="020B0604020202020204" pitchFamily="34" charset="0"/>
                <a:cs typeface="Arial" panose="020B0604020202020204" pitchFamily="34" charset="0"/>
              </a:rPr>
              <a:t>Comunicación de Muerte</a:t>
            </a:r>
            <a:endParaRPr lang="en-US" sz="1600" b="1" dirty="0">
              <a:latin typeface="Arial" panose="020B0604020202020204" pitchFamily="34" charset="0"/>
              <a:cs typeface="Arial" panose="020B0604020202020204" pitchFamily="34" charset="0"/>
            </a:endParaRPr>
          </a:p>
        </p:txBody>
      </p:sp>
      <p:sp>
        <p:nvSpPr>
          <p:cNvPr id="5" name="CuadroTexto 4"/>
          <p:cNvSpPr txBox="1"/>
          <p:nvPr/>
        </p:nvSpPr>
        <p:spPr>
          <a:xfrm>
            <a:off x="0" y="4722222"/>
            <a:ext cx="1972491"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400" dirty="0" smtClean="0">
                <a:latin typeface="Arial" panose="020B0604020202020204" pitchFamily="34" charset="0"/>
                <a:cs typeface="Arial" panose="020B0604020202020204" pitchFamily="34" charset="0"/>
              </a:rPr>
              <a:t>Negación</a:t>
            </a:r>
          </a:p>
          <a:p>
            <a:r>
              <a:rPr lang="es-ES" sz="1400" dirty="0" smtClean="0">
                <a:latin typeface="Arial" panose="020B0604020202020204" pitchFamily="34" charset="0"/>
                <a:cs typeface="Arial" panose="020B0604020202020204" pitchFamily="34" charset="0"/>
              </a:rPr>
              <a:t>Depresión y enojo</a:t>
            </a:r>
          </a:p>
          <a:p>
            <a:r>
              <a:rPr lang="es-ES" sz="1400" dirty="0" smtClean="0">
                <a:latin typeface="Arial" panose="020B0604020202020204" pitchFamily="34" charset="0"/>
                <a:cs typeface="Arial" panose="020B0604020202020204" pitchFamily="34" charset="0"/>
              </a:rPr>
              <a:t>Desorganización. Confusión</a:t>
            </a:r>
          </a:p>
          <a:p>
            <a:r>
              <a:rPr lang="es-ES" sz="1400" dirty="0" smtClean="0">
                <a:latin typeface="Arial" panose="020B0604020202020204" pitchFamily="34" charset="0"/>
                <a:cs typeface="Arial" panose="020B0604020202020204" pitchFamily="34" charset="0"/>
              </a:rPr>
              <a:t>Aceptación y rechazo</a:t>
            </a:r>
            <a:endParaRPr lang="en-US" sz="1400" dirty="0">
              <a:latin typeface="Arial" panose="020B0604020202020204" pitchFamily="34" charset="0"/>
              <a:cs typeface="Arial" panose="020B0604020202020204" pitchFamily="34" charset="0"/>
            </a:endParaRPr>
          </a:p>
        </p:txBody>
      </p:sp>
      <p:sp>
        <p:nvSpPr>
          <p:cNvPr id="6" name="CuadroTexto 5"/>
          <p:cNvSpPr txBox="1"/>
          <p:nvPr/>
        </p:nvSpPr>
        <p:spPr>
          <a:xfrm>
            <a:off x="150221" y="3409406"/>
            <a:ext cx="1658984"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600" dirty="0" smtClean="0">
                <a:latin typeface="Arial" panose="020B0604020202020204" pitchFamily="34" charset="0"/>
                <a:cs typeface="Arial" panose="020B0604020202020204" pitchFamily="34" charset="0"/>
              </a:rPr>
              <a:t>Aceptación</a:t>
            </a:r>
          </a:p>
          <a:p>
            <a:r>
              <a:rPr lang="es-ES" sz="1600" dirty="0" smtClean="0">
                <a:latin typeface="Arial" panose="020B0604020202020204" pitchFamily="34" charset="0"/>
                <a:cs typeface="Arial" panose="020B0604020202020204" pitchFamily="34" charset="0"/>
              </a:rPr>
              <a:t>Dudas</a:t>
            </a:r>
          </a:p>
          <a:p>
            <a:r>
              <a:rPr lang="es-ES" sz="1600" dirty="0" smtClean="0">
                <a:latin typeface="Arial" panose="020B0604020202020204" pitchFamily="34" charset="0"/>
                <a:cs typeface="Arial" panose="020B0604020202020204" pitchFamily="34" charset="0"/>
              </a:rPr>
              <a:t>Explicaciones</a:t>
            </a:r>
          </a:p>
          <a:p>
            <a:r>
              <a:rPr lang="es-ES" sz="1600" dirty="0" smtClean="0">
                <a:latin typeface="Arial" panose="020B0604020202020204" pitchFamily="34" charset="0"/>
                <a:cs typeface="Arial" panose="020B0604020202020204" pitchFamily="34" charset="0"/>
              </a:rPr>
              <a:t>Reorganización</a:t>
            </a:r>
            <a:endParaRPr lang="en-US" sz="1600" dirty="0">
              <a:latin typeface="Arial" panose="020B0604020202020204" pitchFamily="34" charset="0"/>
              <a:cs typeface="Arial" panose="020B0604020202020204" pitchFamily="34" charset="0"/>
            </a:endParaRPr>
          </a:p>
        </p:txBody>
      </p:sp>
      <p:sp>
        <p:nvSpPr>
          <p:cNvPr id="7" name="CuadroTexto 6"/>
          <p:cNvSpPr txBox="1"/>
          <p:nvPr/>
        </p:nvSpPr>
        <p:spPr>
          <a:xfrm>
            <a:off x="1123406" y="2633905"/>
            <a:ext cx="190717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600" dirty="0" smtClean="0">
                <a:latin typeface="Arial" panose="020B0604020202020204" pitchFamily="34" charset="0"/>
                <a:cs typeface="Arial" panose="020B0604020202020204" pitchFamily="34" charset="0"/>
              </a:rPr>
              <a:t>Hablar del fallecido</a:t>
            </a:r>
          </a:p>
          <a:p>
            <a:r>
              <a:rPr lang="es-ES" sz="1600" dirty="0" smtClean="0">
                <a:latin typeface="Arial" panose="020B0604020202020204" pitchFamily="34" charset="0"/>
                <a:cs typeface="Arial" panose="020B0604020202020204" pitchFamily="34" charset="0"/>
              </a:rPr>
              <a:t>Lo que ya no es</a:t>
            </a:r>
            <a:endParaRPr lang="en-US" sz="1600" dirty="0">
              <a:latin typeface="Arial" panose="020B0604020202020204" pitchFamily="34" charset="0"/>
              <a:cs typeface="Arial" panose="020B0604020202020204" pitchFamily="34" charset="0"/>
            </a:endParaRPr>
          </a:p>
        </p:txBody>
      </p:sp>
      <p:sp>
        <p:nvSpPr>
          <p:cNvPr id="8" name="CuadroTexto 7"/>
          <p:cNvSpPr txBox="1"/>
          <p:nvPr/>
        </p:nvSpPr>
        <p:spPr>
          <a:xfrm>
            <a:off x="3700054" y="2721114"/>
            <a:ext cx="154141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600" dirty="0" smtClean="0">
                <a:latin typeface="Arial" panose="020B0604020202020204" pitchFamily="34" charset="0"/>
                <a:cs typeface="Arial" panose="020B0604020202020204" pitchFamily="34" charset="0"/>
              </a:rPr>
              <a:t>Hablar de ellos</a:t>
            </a:r>
          </a:p>
          <a:p>
            <a:r>
              <a:rPr lang="es-ES" sz="1600" dirty="0" smtClean="0">
                <a:latin typeface="Arial" panose="020B0604020202020204" pitchFamily="34" charset="0"/>
                <a:cs typeface="Arial" panose="020B0604020202020204" pitchFamily="34" charset="0"/>
              </a:rPr>
              <a:t>Lo que será</a:t>
            </a:r>
            <a:endParaRPr lang="en-US" sz="1600" dirty="0">
              <a:latin typeface="Arial" panose="020B0604020202020204" pitchFamily="34" charset="0"/>
              <a:cs typeface="Arial" panose="020B0604020202020204" pitchFamily="34" charset="0"/>
            </a:endParaRPr>
          </a:p>
        </p:txBody>
      </p:sp>
      <p:sp>
        <p:nvSpPr>
          <p:cNvPr id="9" name="CuadroTexto 8"/>
          <p:cNvSpPr txBox="1"/>
          <p:nvPr/>
        </p:nvSpPr>
        <p:spPr>
          <a:xfrm>
            <a:off x="6110151" y="2228671"/>
            <a:ext cx="1240971"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1600" dirty="0" smtClean="0">
                <a:latin typeface="Arial" panose="020B0604020202020204" pitchFamily="34" charset="0"/>
                <a:cs typeface="Arial" panose="020B0604020202020204" pitchFamily="34" charset="0"/>
              </a:rPr>
              <a:t>Ley</a:t>
            </a:r>
          </a:p>
          <a:p>
            <a:r>
              <a:rPr lang="es-ES" sz="1600" dirty="0" smtClean="0">
                <a:latin typeface="Arial" panose="020B0604020202020204" pitchFamily="34" charset="0"/>
                <a:cs typeface="Arial" panose="020B0604020202020204" pitchFamily="34" charset="0"/>
              </a:rPr>
              <a:t>Tiempos</a:t>
            </a:r>
          </a:p>
          <a:p>
            <a:r>
              <a:rPr lang="es-ES" sz="1600" dirty="0" smtClean="0">
                <a:latin typeface="Arial" panose="020B0604020202020204" pitchFamily="34" charset="0"/>
                <a:cs typeface="Arial" panose="020B0604020202020204" pitchFamily="34" charset="0"/>
              </a:rPr>
              <a:t>Cirugía</a:t>
            </a:r>
          </a:p>
          <a:p>
            <a:r>
              <a:rPr lang="es-ES" sz="1600" dirty="0" smtClean="0">
                <a:latin typeface="Arial" panose="020B0604020202020204" pitchFamily="34" charset="0"/>
                <a:cs typeface="Arial" panose="020B0604020202020204" pitchFamily="34" charset="0"/>
              </a:rPr>
              <a:t>Receptores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12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2836" y="609600"/>
            <a:ext cx="8401166" cy="623455"/>
          </a:xfrm>
        </p:spPr>
        <p:txBody>
          <a:bodyPr>
            <a:noAutofit/>
          </a:bodyPr>
          <a:lstStyle/>
          <a:p>
            <a:pPr algn="ctr"/>
            <a:r>
              <a:rPr lang="es-ES" sz="4400" dirty="0" smtClean="0"/>
              <a:t>Intervención Judicial</a:t>
            </a:r>
            <a:endParaRPr lang="en-US" sz="4400" dirty="0"/>
          </a:p>
        </p:txBody>
      </p:sp>
      <p:sp>
        <p:nvSpPr>
          <p:cNvPr id="3" name="Marcador de contenido 2"/>
          <p:cNvSpPr>
            <a:spLocks noGrp="1"/>
          </p:cNvSpPr>
          <p:nvPr>
            <p:ph idx="1"/>
          </p:nvPr>
        </p:nvSpPr>
        <p:spPr>
          <a:xfrm>
            <a:off x="677333" y="1468583"/>
            <a:ext cx="9256375" cy="4572780"/>
          </a:xfrm>
        </p:spPr>
        <p:txBody>
          <a:bodyPr/>
          <a:lstStyle/>
          <a:p>
            <a:r>
              <a:rPr lang="en-US" dirty="0" smtClean="0">
                <a:solidFill>
                  <a:srgbClr val="333333"/>
                </a:solidFill>
                <a:latin typeface="Encode Sans"/>
              </a:rPr>
              <a:t>Causa </a:t>
            </a:r>
            <a:r>
              <a:rPr lang="en-US" dirty="0">
                <a:solidFill>
                  <a:srgbClr val="333333"/>
                </a:solidFill>
                <a:latin typeface="Encode Sans"/>
              </a:rPr>
              <a:t>de </a:t>
            </a:r>
            <a:r>
              <a:rPr lang="en-US" dirty="0" err="1">
                <a:solidFill>
                  <a:srgbClr val="333333"/>
                </a:solidFill>
                <a:latin typeface="Encode Sans"/>
              </a:rPr>
              <a:t>muerte</a:t>
            </a:r>
            <a:r>
              <a:rPr lang="en-US" dirty="0">
                <a:solidFill>
                  <a:srgbClr val="333333"/>
                </a:solidFill>
                <a:latin typeface="Encode Sans"/>
              </a:rPr>
              <a:t> </a:t>
            </a:r>
            <a:r>
              <a:rPr lang="en-US" dirty="0" err="1" smtClean="0">
                <a:solidFill>
                  <a:srgbClr val="333333"/>
                </a:solidFill>
                <a:latin typeface="Encode Sans"/>
              </a:rPr>
              <a:t>violenta</a:t>
            </a:r>
            <a:r>
              <a:rPr lang="en-US" dirty="0">
                <a:solidFill>
                  <a:srgbClr val="333333"/>
                </a:solidFill>
                <a:latin typeface="Encode Sans"/>
              </a:rPr>
              <a:t>, </a:t>
            </a:r>
            <a:r>
              <a:rPr lang="en-US" dirty="0" err="1">
                <a:solidFill>
                  <a:srgbClr val="333333"/>
                </a:solidFill>
                <a:latin typeface="Encode Sans"/>
              </a:rPr>
              <a:t>traumática</a:t>
            </a:r>
            <a:r>
              <a:rPr lang="en-US" dirty="0">
                <a:solidFill>
                  <a:srgbClr val="333333"/>
                </a:solidFill>
                <a:latin typeface="Encode Sans"/>
              </a:rPr>
              <a:t> o </a:t>
            </a:r>
            <a:r>
              <a:rPr lang="en-US" dirty="0" err="1" smtClean="0">
                <a:solidFill>
                  <a:srgbClr val="333333"/>
                </a:solidFill>
                <a:latin typeface="Encode Sans"/>
              </a:rPr>
              <a:t>dudosa</a:t>
            </a:r>
            <a:r>
              <a:rPr lang="en-US" dirty="0" smtClean="0">
                <a:solidFill>
                  <a:srgbClr val="333333"/>
                </a:solidFill>
                <a:latin typeface="Encode Sans"/>
              </a:rPr>
              <a:t>.</a:t>
            </a:r>
          </a:p>
          <a:p>
            <a:r>
              <a:rPr lang="es-ES" dirty="0" smtClean="0">
                <a:solidFill>
                  <a:srgbClr val="333333"/>
                </a:solidFill>
                <a:latin typeface="Encode Sans"/>
              </a:rPr>
              <a:t>Tiene </a:t>
            </a:r>
            <a:r>
              <a:rPr lang="es-ES" dirty="0">
                <a:solidFill>
                  <a:srgbClr val="333333"/>
                </a:solidFill>
                <a:latin typeface="Encode Sans"/>
              </a:rPr>
              <a:t>como objetivo permitir la ablación de los órganos que no interfieran en la investigación, o negarla si perjudica el resultado de la </a:t>
            </a:r>
            <a:r>
              <a:rPr lang="es-ES" dirty="0" smtClean="0">
                <a:solidFill>
                  <a:srgbClr val="333333"/>
                </a:solidFill>
                <a:latin typeface="Encode Sans"/>
              </a:rPr>
              <a:t>autopsia</a:t>
            </a:r>
          </a:p>
          <a:p>
            <a:r>
              <a:rPr lang="es-ES" dirty="0" smtClean="0">
                <a:solidFill>
                  <a:srgbClr val="333333"/>
                </a:solidFill>
                <a:latin typeface="Encode Sans"/>
              </a:rPr>
              <a:t>El </a:t>
            </a:r>
            <a:r>
              <a:rPr lang="es-ES" dirty="0">
                <a:solidFill>
                  <a:srgbClr val="333333"/>
                </a:solidFill>
                <a:latin typeface="Encode Sans"/>
              </a:rPr>
              <a:t>médico forense o de policía </a:t>
            </a:r>
            <a:r>
              <a:rPr lang="es-ES" dirty="0" smtClean="0">
                <a:solidFill>
                  <a:srgbClr val="333333"/>
                </a:solidFill>
                <a:latin typeface="Encode Sans"/>
              </a:rPr>
              <a:t>informa </a:t>
            </a:r>
            <a:r>
              <a:rPr lang="es-ES" dirty="0">
                <a:solidFill>
                  <a:srgbClr val="333333"/>
                </a:solidFill>
                <a:latin typeface="Encode Sans"/>
              </a:rPr>
              <a:t>si la ablación obstaculiza las actuaciones sobre el causal de fallecimiento</a:t>
            </a:r>
            <a:r>
              <a:rPr lang="es-ES" dirty="0" smtClean="0">
                <a:solidFill>
                  <a:srgbClr val="333333"/>
                </a:solidFill>
                <a:latin typeface="Encode Sans"/>
              </a:rPr>
              <a:t>.</a:t>
            </a:r>
          </a:p>
          <a:p>
            <a:endParaRPr lang="en-US" dirty="0"/>
          </a:p>
        </p:txBody>
      </p:sp>
      <p:pic>
        <p:nvPicPr>
          <p:cNvPr id="4" name="Imagen 3"/>
          <p:cNvPicPr>
            <a:picLocks noChangeAspect="1"/>
          </p:cNvPicPr>
          <p:nvPr/>
        </p:nvPicPr>
        <p:blipFill>
          <a:blip r:embed="rId2"/>
          <a:stretch>
            <a:fillRect/>
          </a:stretch>
        </p:blipFill>
        <p:spPr>
          <a:xfrm>
            <a:off x="872836" y="3325090"/>
            <a:ext cx="4932219" cy="3186545"/>
          </a:xfrm>
          <a:prstGeom prst="rect">
            <a:avLst/>
          </a:prstGeom>
        </p:spPr>
      </p:pic>
    </p:spTree>
    <p:extLst>
      <p:ext uri="{BB962C8B-B14F-4D97-AF65-F5344CB8AC3E}">
        <p14:creationId xmlns:p14="http://schemas.microsoft.com/office/powerpoint/2010/main" val="40802239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34291"/>
          </a:xfrm>
        </p:spPr>
        <p:txBody>
          <a:bodyPr/>
          <a:lstStyle/>
          <a:p>
            <a:pPr algn="ctr"/>
            <a:r>
              <a:rPr lang="en-US" dirty="0" err="1"/>
              <a:t>Distribución</a:t>
            </a:r>
            <a:r>
              <a:rPr lang="en-US" dirty="0"/>
              <a:t> y </a:t>
            </a:r>
            <a:r>
              <a:rPr lang="en-US" dirty="0" err="1"/>
              <a:t>asignación</a:t>
            </a:r>
            <a:endParaRPr lang="en-US" dirty="0"/>
          </a:p>
        </p:txBody>
      </p:sp>
      <p:sp>
        <p:nvSpPr>
          <p:cNvPr id="3" name="Marcador de contenido 2"/>
          <p:cNvSpPr>
            <a:spLocks noGrp="1"/>
          </p:cNvSpPr>
          <p:nvPr>
            <p:ph idx="1"/>
          </p:nvPr>
        </p:nvSpPr>
        <p:spPr>
          <a:xfrm>
            <a:off x="677334" y="1343891"/>
            <a:ext cx="7395512" cy="4743400"/>
          </a:xfrm>
        </p:spPr>
        <p:txBody>
          <a:bodyPr>
            <a:normAutofit/>
          </a:bodyPr>
          <a:lstStyle/>
          <a:p>
            <a:r>
              <a:rPr lang="es-ES" dirty="0">
                <a:solidFill>
                  <a:srgbClr val="333333"/>
                </a:solidFill>
                <a:latin typeface="Encode Sans"/>
              </a:rPr>
              <a:t>Los criterios de distribución están regulados por resoluciones específicas para cada tipo de órgano y tejido que garantizan una asignación equitativa</a:t>
            </a:r>
            <a:r>
              <a:rPr lang="es-ES" dirty="0" smtClean="0">
                <a:solidFill>
                  <a:srgbClr val="333333"/>
                </a:solidFill>
                <a:latin typeface="Encode Sans"/>
              </a:rPr>
              <a:t>.</a:t>
            </a:r>
          </a:p>
          <a:p>
            <a:r>
              <a:rPr lang="es-ES" dirty="0">
                <a:solidFill>
                  <a:srgbClr val="333333"/>
                </a:solidFill>
                <a:latin typeface="Encode Sans"/>
              </a:rPr>
              <a:t>Las listas de distribución son confeccionadas por el INCUCAI a través de su sistema informático</a:t>
            </a:r>
            <a:r>
              <a:rPr lang="es-ES" dirty="0" smtClean="0">
                <a:solidFill>
                  <a:srgbClr val="333333"/>
                </a:solidFill>
                <a:latin typeface="Encode Sans"/>
              </a:rPr>
              <a:t>.</a:t>
            </a:r>
          </a:p>
          <a:p>
            <a:r>
              <a:rPr lang="es-ES" dirty="0">
                <a:solidFill>
                  <a:srgbClr val="333333"/>
                </a:solidFill>
                <a:latin typeface="Encode Sans"/>
              </a:rPr>
              <a:t>El SINTRA utiliza los datos del posible donante y de todos los potenciales receptores inscriptos en las listas de espera para evaluarlos aplicando los criterios específicos para cada órgano o tejido</a:t>
            </a:r>
            <a:r>
              <a:rPr lang="es-ES" dirty="0" smtClean="0">
                <a:solidFill>
                  <a:srgbClr val="333333"/>
                </a:solidFill>
                <a:latin typeface="Encode Sans"/>
              </a:rPr>
              <a:t>.</a:t>
            </a:r>
          </a:p>
          <a:p>
            <a:r>
              <a:rPr lang="es-ES" dirty="0" smtClean="0">
                <a:solidFill>
                  <a:srgbClr val="333333"/>
                </a:solidFill>
                <a:latin typeface="Encode Sans"/>
              </a:rPr>
              <a:t>En </a:t>
            </a:r>
            <a:r>
              <a:rPr lang="es-ES" dirty="0">
                <a:solidFill>
                  <a:srgbClr val="333333"/>
                </a:solidFill>
                <a:latin typeface="Encode Sans"/>
              </a:rPr>
              <a:t>este período se realizan los exámenes de laboratorio que incluyen la tipificación del donante, esto es el HLA, estudio que determina las moléculas presentes en las células del organismo que intervienen en los procesos de rechazo de órganos trasplantados.</a:t>
            </a:r>
            <a:endParaRPr lang="en-US" dirty="0"/>
          </a:p>
        </p:txBody>
      </p:sp>
      <p:pic>
        <p:nvPicPr>
          <p:cNvPr id="4" name="Imagen 3"/>
          <p:cNvPicPr>
            <a:picLocks noChangeAspect="1"/>
          </p:cNvPicPr>
          <p:nvPr/>
        </p:nvPicPr>
        <p:blipFill>
          <a:blip r:embed="rId2"/>
          <a:stretch>
            <a:fillRect/>
          </a:stretch>
        </p:blipFill>
        <p:spPr>
          <a:xfrm>
            <a:off x="7955281" y="1343891"/>
            <a:ext cx="3984170" cy="4116383"/>
          </a:xfrm>
          <a:prstGeom prst="rect">
            <a:avLst/>
          </a:prstGeom>
        </p:spPr>
      </p:pic>
    </p:spTree>
    <p:extLst>
      <p:ext uri="{BB962C8B-B14F-4D97-AF65-F5344CB8AC3E}">
        <p14:creationId xmlns:p14="http://schemas.microsoft.com/office/powerpoint/2010/main" val="2737061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5" y="263238"/>
            <a:ext cx="8596668" cy="734290"/>
          </a:xfrm>
        </p:spPr>
        <p:txBody>
          <a:bodyPr>
            <a:normAutofit/>
          </a:bodyPr>
          <a:lstStyle/>
          <a:p>
            <a:pPr algn="ctr"/>
            <a:r>
              <a:rPr lang="es-ES" dirty="0" smtClean="0"/>
              <a:t>¿Qué es un trasplante?</a:t>
            </a:r>
            <a:endParaRPr lang="en-US" dirty="0"/>
          </a:p>
        </p:txBody>
      </p:sp>
      <p:sp>
        <p:nvSpPr>
          <p:cNvPr id="3" name="Marcador de texto 2"/>
          <p:cNvSpPr>
            <a:spLocks noGrp="1"/>
          </p:cNvSpPr>
          <p:nvPr>
            <p:ph type="body" idx="1"/>
          </p:nvPr>
        </p:nvSpPr>
        <p:spPr>
          <a:xfrm>
            <a:off x="677335" y="665018"/>
            <a:ext cx="8896156" cy="3505200"/>
          </a:xfrm>
        </p:spPr>
        <p:txBody>
          <a:bodyPr>
            <a:noAutofit/>
          </a:bodyPr>
          <a:lstStyle/>
          <a:p>
            <a:endParaRPr lang="es-ES" sz="2800" dirty="0" smtClean="0">
              <a:solidFill>
                <a:srgbClr val="333333"/>
              </a:solidFill>
              <a:latin typeface="Encode Sans"/>
            </a:endParaRPr>
          </a:p>
          <a:p>
            <a:pPr marL="342900" indent="-342900">
              <a:buFont typeface="Wingdings" panose="05000000000000000000" pitchFamily="2" charset="2"/>
              <a:buChar char="Ø"/>
            </a:pPr>
            <a:r>
              <a:rPr lang="es-ES" sz="2800" dirty="0" smtClean="0">
                <a:solidFill>
                  <a:srgbClr val="333333"/>
                </a:solidFill>
                <a:latin typeface="Encode Sans"/>
              </a:rPr>
              <a:t>Es </a:t>
            </a:r>
            <a:r>
              <a:rPr lang="es-ES" sz="2800" dirty="0">
                <a:solidFill>
                  <a:srgbClr val="333333"/>
                </a:solidFill>
                <a:latin typeface="Encode Sans"/>
              </a:rPr>
              <a:t>un tratamiento medico complejo</a:t>
            </a:r>
          </a:p>
          <a:p>
            <a:pPr marL="342900" indent="-342900">
              <a:buFont typeface="Wingdings" panose="05000000000000000000" pitchFamily="2" charset="2"/>
              <a:buChar char="Ø"/>
            </a:pPr>
            <a:r>
              <a:rPr lang="es-ES" sz="2800" dirty="0">
                <a:solidFill>
                  <a:srgbClr val="333333"/>
                </a:solidFill>
                <a:latin typeface="Encode Sans"/>
              </a:rPr>
              <a:t>Permite que órganos, tejidos o células de una persona, puedan reemplazar órganos tejidos o células enfermas de otra </a:t>
            </a:r>
            <a:r>
              <a:rPr lang="es-ES" sz="2800" dirty="0" smtClean="0">
                <a:solidFill>
                  <a:srgbClr val="333333"/>
                </a:solidFill>
                <a:latin typeface="Encode Sans"/>
              </a:rPr>
              <a:t>persona</a:t>
            </a:r>
          </a:p>
          <a:p>
            <a:pPr marL="342900" indent="-342900">
              <a:buFont typeface="Wingdings" panose="05000000000000000000" pitchFamily="2" charset="2"/>
              <a:buChar char="Ø"/>
            </a:pPr>
            <a:r>
              <a:rPr lang="es-ES" sz="2800" dirty="0" smtClean="0">
                <a:solidFill>
                  <a:srgbClr val="333333"/>
                </a:solidFill>
                <a:latin typeface="Encode Sans"/>
              </a:rPr>
              <a:t>Puede salvar la vida, mejorar la calidad de vida o ambas.</a:t>
            </a:r>
            <a:endParaRPr lang="es-ES" sz="2800" dirty="0">
              <a:solidFill>
                <a:srgbClr val="333333"/>
              </a:solidFill>
              <a:latin typeface="Encode Sans"/>
            </a:endParaRPr>
          </a:p>
          <a:p>
            <a:pPr marL="342900" indent="-342900">
              <a:buFont typeface="Wingdings" panose="05000000000000000000" pitchFamily="2" charset="2"/>
              <a:buChar char="Ø"/>
            </a:pPr>
            <a:endParaRPr lang="en-US" sz="2800" dirty="0">
              <a:latin typeface="Encode Sans"/>
            </a:endParaRPr>
          </a:p>
        </p:txBody>
      </p:sp>
      <p:pic>
        <p:nvPicPr>
          <p:cNvPr id="4" name="Imagen 3"/>
          <p:cNvPicPr>
            <a:picLocks noChangeAspect="1"/>
          </p:cNvPicPr>
          <p:nvPr/>
        </p:nvPicPr>
        <p:blipFill>
          <a:blip r:embed="rId2"/>
          <a:stretch>
            <a:fillRect/>
          </a:stretch>
        </p:blipFill>
        <p:spPr>
          <a:xfrm>
            <a:off x="2912522" y="3740725"/>
            <a:ext cx="4425782" cy="2867893"/>
          </a:xfrm>
          <a:prstGeom prst="rect">
            <a:avLst/>
          </a:prstGeom>
        </p:spPr>
      </p:pic>
    </p:spTree>
    <p:extLst>
      <p:ext uri="{BB962C8B-B14F-4D97-AF65-F5344CB8AC3E}">
        <p14:creationId xmlns:p14="http://schemas.microsoft.com/office/powerpoint/2010/main" val="26841892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07067" y="1084218"/>
            <a:ext cx="7766936" cy="1058092"/>
          </a:xfrm>
        </p:spPr>
        <p:txBody>
          <a:bodyPr/>
          <a:lstStyle/>
          <a:p>
            <a:r>
              <a:rPr lang="en-US" dirty="0"/>
              <a:t> </a:t>
            </a:r>
          </a:p>
        </p:txBody>
      </p:sp>
      <p:sp>
        <p:nvSpPr>
          <p:cNvPr id="3" name="Subtítulo 2"/>
          <p:cNvSpPr>
            <a:spLocks noGrp="1"/>
          </p:cNvSpPr>
          <p:nvPr>
            <p:ph type="subTitle" idx="1"/>
          </p:nvPr>
        </p:nvSpPr>
        <p:spPr>
          <a:xfrm>
            <a:off x="1045029" y="2142310"/>
            <a:ext cx="8228974" cy="3463350"/>
          </a:xfrm>
        </p:spPr>
        <p:txBody>
          <a:bodyPr>
            <a:noAutofit/>
          </a:bodyPr>
          <a:lstStyle/>
          <a:p>
            <a:pPr marL="342900" indent="-342900" algn="l">
              <a:buFont typeface="Wingdings" panose="05000000000000000000" pitchFamily="2" charset="2"/>
              <a:buChar char="Ø"/>
            </a:pPr>
            <a:r>
              <a:rPr lang="es-ES" sz="2000" dirty="0">
                <a:solidFill>
                  <a:schemeClr val="tx1"/>
                </a:solidFill>
                <a:latin typeface="Encode Sans"/>
              </a:rPr>
              <a:t>Grupo de genes estrechamente ligados</a:t>
            </a:r>
            <a:r>
              <a:rPr lang="es-ES" sz="2000" dirty="0" smtClean="0">
                <a:solidFill>
                  <a:schemeClr val="tx1"/>
                </a:solidFill>
                <a:latin typeface="Encode Sans"/>
              </a:rPr>
              <a:t>.</a:t>
            </a:r>
          </a:p>
          <a:p>
            <a:pPr marL="342900" indent="-342900" algn="l">
              <a:buFont typeface="Wingdings" panose="05000000000000000000" pitchFamily="2" charset="2"/>
              <a:buChar char="Ø"/>
            </a:pPr>
            <a:r>
              <a:rPr lang="es-ES" sz="2000" dirty="0" smtClean="0">
                <a:solidFill>
                  <a:schemeClr val="tx1"/>
                </a:solidFill>
                <a:latin typeface="Encode Sans"/>
              </a:rPr>
              <a:t>Altamente </a:t>
            </a:r>
            <a:r>
              <a:rPr lang="es-ES" sz="2000" dirty="0">
                <a:solidFill>
                  <a:schemeClr val="tx1"/>
                </a:solidFill>
                <a:latin typeface="Encode Sans"/>
              </a:rPr>
              <a:t>polimórficos.</a:t>
            </a:r>
          </a:p>
          <a:p>
            <a:pPr marL="342900" indent="-342900" algn="l">
              <a:buFont typeface="Wingdings" panose="05000000000000000000" pitchFamily="2" charset="2"/>
              <a:buChar char="Ø"/>
            </a:pPr>
            <a:r>
              <a:rPr lang="es-ES" sz="2000" dirty="0" smtClean="0">
                <a:solidFill>
                  <a:schemeClr val="tx1"/>
                </a:solidFill>
                <a:latin typeface="Encode Sans"/>
              </a:rPr>
              <a:t> </a:t>
            </a:r>
            <a:r>
              <a:rPr lang="es-ES" sz="2000" dirty="0">
                <a:solidFill>
                  <a:schemeClr val="tx1"/>
                </a:solidFill>
                <a:latin typeface="Encode Sans"/>
              </a:rPr>
              <a:t>Fue descubierto por su implicancia en el rechazo o aceptación de trasplantes o injertos.</a:t>
            </a:r>
          </a:p>
          <a:p>
            <a:pPr marL="342900" indent="-342900" algn="l">
              <a:buFont typeface="Wingdings" panose="05000000000000000000" pitchFamily="2" charset="2"/>
              <a:buChar char="Ø"/>
            </a:pPr>
            <a:r>
              <a:rPr lang="es-ES" sz="2000" dirty="0" smtClean="0">
                <a:solidFill>
                  <a:schemeClr val="tx1"/>
                </a:solidFill>
                <a:latin typeface="Encode Sans"/>
              </a:rPr>
              <a:t>HLA </a:t>
            </a:r>
            <a:r>
              <a:rPr lang="es-ES" sz="2000" dirty="0">
                <a:solidFill>
                  <a:schemeClr val="tx1"/>
                </a:solidFill>
                <a:latin typeface="Encode Sans"/>
              </a:rPr>
              <a:t>(Antígeno Leucocitario Humano).</a:t>
            </a:r>
          </a:p>
          <a:p>
            <a:pPr marL="342900" indent="-342900" algn="l">
              <a:buFont typeface="Wingdings" panose="05000000000000000000" pitchFamily="2" charset="2"/>
              <a:buChar char="Ø"/>
            </a:pPr>
            <a:r>
              <a:rPr lang="es-ES" sz="2000" dirty="0" smtClean="0">
                <a:solidFill>
                  <a:schemeClr val="tx1"/>
                </a:solidFill>
                <a:latin typeface="Encode Sans"/>
              </a:rPr>
              <a:t>Las </a:t>
            </a:r>
            <a:r>
              <a:rPr lang="es-ES" sz="2000" dirty="0">
                <a:solidFill>
                  <a:schemeClr val="tx1"/>
                </a:solidFill>
                <a:latin typeface="Encode Sans"/>
              </a:rPr>
              <a:t>moléculas de HLA juegan un papel esencial en el reconocimiento de antígenos por parte de los linfocitos T.</a:t>
            </a:r>
          </a:p>
          <a:p>
            <a:pPr algn="l"/>
            <a:r>
              <a:rPr lang="es-ES" sz="2000" dirty="0">
                <a:solidFill>
                  <a:schemeClr val="tx1"/>
                </a:solidFill>
                <a:latin typeface="Encode Sans"/>
              </a:rPr>
              <a:t/>
            </a:r>
            <a:br>
              <a:rPr lang="es-ES" sz="2000" dirty="0">
                <a:solidFill>
                  <a:schemeClr val="tx1"/>
                </a:solidFill>
                <a:latin typeface="Encode Sans"/>
              </a:rPr>
            </a:br>
            <a:endParaRPr lang="en-US" sz="2000" dirty="0">
              <a:solidFill>
                <a:schemeClr val="tx1"/>
              </a:solidFill>
              <a:latin typeface="Encode Sans"/>
            </a:endParaRPr>
          </a:p>
        </p:txBody>
      </p:sp>
      <p:sp>
        <p:nvSpPr>
          <p:cNvPr id="4" name="Rectángulo 3"/>
          <p:cNvSpPr/>
          <p:nvPr/>
        </p:nvSpPr>
        <p:spPr>
          <a:xfrm>
            <a:off x="393992" y="274320"/>
            <a:ext cx="9076579" cy="1938992"/>
          </a:xfrm>
          <a:prstGeom prst="rect">
            <a:avLst/>
          </a:prstGeom>
        </p:spPr>
        <p:txBody>
          <a:bodyPr wrap="square">
            <a:spAutoFit/>
          </a:bodyPr>
          <a:lstStyle/>
          <a:p>
            <a:pPr algn="ctr"/>
            <a:r>
              <a:rPr lang="en-US" sz="3600" dirty="0">
                <a:solidFill>
                  <a:srgbClr val="92D050"/>
                </a:solidFill>
                <a:latin typeface="Trebuchet MS" panose="020B0603020202020204" pitchFamily="34" charset="0"/>
              </a:rPr>
              <a:t>COMPLEJO MAYOR DE HISTOCOMPATIBILIDAD</a:t>
            </a:r>
          </a:p>
          <a:p>
            <a:pPr algn="ctr"/>
            <a:r>
              <a:rPr lang="en-US" sz="2400" dirty="0">
                <a:solidFill>
                  <a:srgbClr val="92D050"/>
                </a:solidFill>
                <a:latin typeface="Trebuchet MS" panose="020B0603020202020204" pitchFamily="34" charset="0"/>
              </a:rPr>
              <a:t/>
            </a:r>
            <a:br>
              <a:rPr lang="en-US" sz="2400" dirty="0">
                <a:solidFill>
                  <a:srgbClr val="92D050"/>
                </a:solidFill>
                <a:latin typeface="Trebuchet MS" panose="020B0603020202020204" pitchFamily="34" charset="0"/>
              </a:rPr>
            </a:br>
            <a:endParaRPr lang="en-US" sz="2400" dirty="0">
              <a:solidFill>
                <a:srgbClr val="92D050"/>
              </a:solidFill>
              <a:latin typeface="Trebuchet MS" panose="020B0603020202020204" pitchFamily="34" charset="0"/>
            </a:endParaRPr>
          </a:p>
        </p:txBody>
      </p:sp>
    </p:spTree>
    <p:extLst>
      <p:ext uri="{BB962C8B-B14F-4D97-AF65-F5344CB8AC3E}">
        <p14:creationId xmlns:p14="http://schemas.microsoft.com/office/powerpoint/2010/main" val="3427553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07067" y="1110344"/>
            <a:ext cx="9086910" cy="1084216"/>
          </a:xfrm>
        </p:spPr>
        <p:txBody>
          <a:bodyPr/>
          <a:lstStyle/>
          <a:p>
            <a:pPr algn="ctr"/>
            <a:r>
              <a:rPr lang="en-US" sz="3200" dirty="0"/>
              <a:t>L</a:t>
            </a:r>
            <a:r>
              <a:rPr lang="en-US" sz="3200" dirty="0" smtClean="0"/>
              <a:t>OCALIZACION</a:t>
            </a:r>
            <a:r>
              <a:rPr lang="en-US" sz="3200" dirty="0"/>
              <a:t/>
            </a:r>
            <a:br>
              <a:rPr lang="en-US" sz="3200" dirty="0"/>
            </a:br>
            <a:r>
              <a:rPr lang="en-US" sz="3200" dirty="0"/>
              <a:t/>
            </a:r>
            <a:br>
              <a:rPr lang="en-US" sz="3200" dirty="0"/>
            </a:br>
            <a:endParaRPr lang="en-US" sz="3200" dirty="0"/>
          </a:p>
        </p:txBody>
      </p:sp>
      <p:sp>
        <p:nvSpPr>
          <p:cNvPr id="3" name="Subtítulo 2"/>
          <p:cNvSpPr>
            <a:spLocks noGrp="1"/>
          </p:cNvSpPr>
          <p:nvPr>
            <p:ph type="subTitle" idx="1"/>
          </p:nvPr>
        </p:nvSpPr>
        <p:spPr>
          <a:xfrm>
            <a:off x="1507067" y="1867989"/>
            <a:ext cx="7766936" cy="3279743"/>
          </a:xfrm>
        </p:spPr>
        <p:txBody>
          <a:bodyPr/>
          <a:lstStyle/>
          <a:p>
            <a:r>
              <a:rPr lang="en-US" dirty="0"/>
              <a:t>  </a:t>
            </a:r>
            <a:r>
              <a:rPr lang="en-US" dirty="0" smtClean="0"/>
              <a:t>  </a:t>
            </a:r>
            <a:endParaRPr lang="en-US" dirty="0"/>
          </a:p>
        </p:txBody>
      </p:sp>
      <p:pic>
        <p:nvPicPr>
          <p:cNvPr id="5" name="Imagen 4"/>
          <p:cNvPicPr>
            <a:picLocks noChangeAspect="1"/>
          </p:cNvPicPr>
          <p:nvPr/>
        </p:nvPicPr>
        <p:blipFill>
          <a:blip r:embed="rId2"/>
          <a:stretch>
            <a:fillRect/>
          </a:stretch>
        </p:blipFill>
        <p:spPr>
          <a:xfrm>
            <a:off x="1253409" y="1646403"/>
            <a:ext cx="7812214" cy="3813871"/>
          </a:xfrm>
          <a:prstGeom prst="rect">
            <a:avLst/>
          </a:prstGeom>
        </p:spPr>
      </p:pic>
      <p:pic>
        <p:nvPicPr>
          <p:cNvPr id="4" name="Imagen 3"/>
          <p:cNvPicPr>
            <a:picLocks noChangeAspect="1"/>
          </p:cNvPicPr>
          <p:nvPr/>
        </p:nvPicPr>
        <p:blipFill>
          <a:blip r:embed="rId3"/>
          <a:stretch>
            <a:fillRect/>
          </a:stretch>
        </p:blipFill>
        <p:spPr>
          <a:xfrm>
            <a:off x="9608139" y="1646403"/>
            <a:ext cx="2409690" cy="3813871"/>
          </a:xfrm>
          <a:prstGeom prst="rect">
            <a:avLst/>
          </a:prstGeom>
        </p:spPr>
      </p:pic>
    </p:spTree>
    <p:extLst>
      <p:ext uri="{BB962C8B-B14F-4D97-AF65-F5344CB8AC3E}">
        <p14:creationId xmlns:p14="http://schemas.microsoft.com/office/powerpoint/2010/main" val="332486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3589" t="16518" r="39324" b="33867"/>
          <a:stretch/>
        </p:blipFill>
        <p:spPr>
          <a:xfrm>
            <a:off x="496388" y="979714"/>
            <a:ext cx="9065623" cy="5408023"/>
          </a:xfrm>
          <a:prstGeom prst="rect">
            <a:avLst/>
          </a:prstGeom>
        </p:spPr>
      </p:pic>
    </p:spTree>
    <p:extLst>
      <p:ext uri="{BB962C8B-B14F-4D97-AF65-F5344CB8AC3E}">
        <p14:creationId xmlns:p14="http://schemas.microsoft.com/office/powerpoint/2010/main" val="1143197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Que es un </a:t>
            </a:r>
            <a:r>
              <a:rPr lang="es-ES" dirty="0"/>
              <a:t>C</a:t>
            </a:r>
            <a:r>
              <a:rPr lang="es-ES" dirty="0" smtClean="0"/>
              <a:t>ross Match</a:t>
            </a:r>
            <a:endParaRPr lang="en-US" dirty="0"/>
          </a:p>
        </p:txBody>
      </p:sp>
      <p:sp>
        <p:nvSpPr>
          <p:cNvPr id="3" name="Marcador de contenido 2"/>
          <p:cNvSpPr>
            <a:spLocks noGrp="1"/>
          </p:cNvSpPr>
          <p:nvPr>
            <p:ph idx="1"/>
          </p:nvPr>
        </p:nvSpPr>
        <p:spPr>
          <a:xfrm>
            <a:off x="677334" y="1240971"/>
            <a:ext cx="9185124" cy="5192278"/>
          </a:xfrm>
        </p:spPr>
        <p:txBody>
          <a:bodyPr>
            <a:normAutofit/>
          </a:bodyPr>
          <a:lstStyle/>
          <a:p>
            <a:r>
              <a:rPr lang="es-ES" dirty="0" smtClean="0"/>
              <a:t>El </a:t>
            </a:r>
            <a:r>
              <a:rPr lang="es-ES" dirty="0" err="1"/>
              <a:t>cross</a:t>
            </a:r>
            <a:r>
              <a:rPr lang="es-ES" dirty="0"/>
              <a:t>-match es la búsqueda de anticuerpos preformados en el receptor  contra los linfocitos de un posible donante. </a:t>
            </a:r>
          </a:p>
          <a:p>
            <a:r>
              <a:rPr lang="es-ES" dirty="0" smtClean="0"/>
              <a:t>El </a:t>
            </a:r>
            <a:r>
              <a:rPr lang="es-ES" dirty="0"/>
              <a:t>receptor potencial de un trasplante </a:t>
            </a:r>
            <a:r>
              <a:rPr lang="es-ES" dirty="0" err="1"/>
              <a:t>alogénico</a:t>
            </a:r>
            <a:r>
              <a:rPr lang="es-ES" dirty="0"/>
              <a:t> puede estar "sensibilizado" contra su donante potencial, es decir, puede tener en su suero anticuerpos contra las células de éste. Estos anticuerpos suelen ser consecuencia de la respuesta del receptor a transfusiones, embarazos o trasplantes previos</a:t>
            </a:r>
            <a:r>
              <a:rPr lang="es-ES" dirty="0" smtClean="0"/>
              <a:t>.</a:t>
            </a:r>
          </a:p>
          <a:p>
            <a:r>
              <a:rPr lang="es-ES" dirty="0" smtClean="0"/>
              <a:t> La </a:t>
            </a:r>
            <a:r>
              <a:rPr lang="es-ES" dirty="0"/>
              <a:t>presencia de dichos anticuerpos en el receptor potencial, especialmente los dirigidos contra los antígenos HLA del donante, contraindican el trasplante de ciertos órganos o tejidos. </a:t>
            </a:r>
            <a:endParaRPr lang="es-ES" dirty="0" smtClean="0"/>
          </a:p>
          <a:p>
            <a:endParaRPr lang="es-ES" dirty="0"/>
          </a:p>
          <a:p>
            <a:pPr marL="0" indent="0">
              <a:buNone/>
            </a:pPr>
            <a:r>
              <a:rPr lang="es-ES" dirty="0"/>
              <a:t>XM + :  Presencia de anticuerpos en el suero del receptor dirigidos contra las células del donante  → contraindica el trasplante.</a:t>
            </a:r>
          </a:p>
          <a:p>
            <a:endParaRPr lang="es-ES" dirty="0"/>
          </a:p>
          <a:p>
            <a:pPr marL="0" indent="0">
              <a:buNone/>
            </a:pPr>
            <a:r>
              <a:rPr lang="es-ES" dirty="0"/>
              <a:t>XM - :  Ausencia de anticuerpos en el suero del receptor dirigidos contra las células del donante →         permite el trasplante.</a:t>
            </a:r>
          </a:p>
          <a:p>
            <a:endParaRPr lang="en-US" dirty="0"/>
          </a:p>
        </p:txBody>
      </p:sp>
    </p:spTree>
    <p:extLst>
      <p:ext uri="{BB962C8B-B14F-4D97-AF65-F5344CB8AC3E}">
        <p14:creationId xmlns:p14="http://schemas.microsoft.com/office/powerpoint/2010/main" val="2705882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3071" t="16745" r="46643" b="37748"/>
          <a:stretch/>
        </p:blipFill>
        <p:spPr>
          <a:xfrm>
            <a:off x="143693" y="1149531"/>
            <a:ext cx="5708468" cy="4336870"/>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3501" t="16746" r="47714" b="37729"/>
          <a:stretch/>
        </p:blipFill>
        <p:spPr>
          <a:xfrm>
            <a:off x="6361611" y="1149531"/>
            <a:ext cx="5569131" cy="4404105"/>
          </a:xfrm>
          <a:prstGeom prst="rect">
            <a:avLst/>
          </a:prstGeom>
        </p:spPr>
      </p:pic>
    </p:spTree>
    <p:extLst>
      <p:ext uri="{BB962C8B-B14F-4D97-AF65-F5344CB8AC3E}">
        <p14:creationId xmlns:p14="http://schemas.microsoft.com/office/powerpoint/2010/main" val="16934451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95944"/>
            <a:ext cx="8558106" cy="600890"/>
          </a:xfrm>
        </p:spPr>
        <p:txBody>
          <a:bodyPr>
            <a:normAutofit fontScale="90000"/>
          </a:bodyPr>
          <a:lstStyle/>
          <a:p>
            <a:pPr algn="ctr"/>
            <a:r>
              <a:rPr lang="es-ES" dirty="0" smtClean="0"/>
              <a:t>Ejemplo De lista de Distribución de corneas.</a:t>
            </a:r>
            <a:endParaRPr lang="en-US" dirty="0"/>
          </a:p>
        </p:txBody>
      </p:sp>
      <p:pic>
        <p:nvPicPr>
          <p:cNvPr id="7" name="Marcador de contenido 6"/>
          <p:cNvPicPr>
            <a:picLocks noGrp="1" noChangeAspect="1"/>
          </p:cNvPicPr>
          <p:nvPr>
            <p:ph idx="1"/>
          </p:nvPr>
        </p:nvPicPr>
        <p:blipFill rotWithShape="1">
          <a:blip r:embed="rId2">
            <a:extLst>
              <a:ext uri="{28A0092B-C50C-407E-A947-70E740481C1C}">
                <a14:useLocalDpi xmlns:a14="http://schemas.microsoft.com/office/drawing/2010/main" val="0"/>
              </a:ext>
            </a:extLst>
          </a:blip>
          <a:srcRect l="31150" t="8408" r="30370" b="8881"/>
          <a:stretch/>
        </p:blipFill>
        <p:spPr>
          <a:xfrm>
            <a:off x="2616201" y="901701"/>
            <a:ext cx="5118100" cy="5956300"/>
          </a:xfrm>
        </p:spPr>
      </p:pic>
    </p:spTree>
    <p:extLst>
      <p:ext uri="{BB962C8B-B14F-4D97-AF65-F5344CB8AC3E}">
        <p14:creationId xmlns:p14="http://schemas.microsoft.com/office/powerpoint/2010/main" val="627910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91217" y="222068"/>
            <a:ext cx="8198636" cy="666207"/>
          </a:xfrm>
        </p:spPr>
        <p:txBody>
          <a:bodyPr/>
          <a:lstStyle/>
          <a:p>
            <a:pPr algn="ctr"/>
            <a:r>
              <a:rPr lang="es-ES" sz="3200" dirty="0" smtClean="0"/>
              <a:t>Ejemplo de lista de distribución de corneas</a:t>
            </a:r>
            <a:endParaRPr lang="en-US" sz="3200" dirty="0"/>
          </a:p>
        </p:txBody>
      </p:sp>
      <p:sp>
        <p:nvSpPr>
          <p:cNvPr id="3" name="Subtítulo 2"/>
          <p:cNvSpPr>
            <a:spLocks noGrp="1"/>
          </p:cNvSpPr>
          <p:nvPr>
            <p:ph type="subTitle" idx="1"/>
          </p:nvPr>
        </p:nvSpPr>
        <p:spPr>
          <a:xfrm>
            <a:off x="1507067" y="2063932"/>
            <a:ext cx="7766936" cy="3069772"/>
          </a:xfrm>
        </p:spPr>
        <p:txBody>
          <a:bodyPr/>
          <a:lstStyle/>
          <a:p>
            <a:endParaRPr lang="en-U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24" y="1761839"/>
            <a:ext cx="10545647" cy="4096322"/>
          </a:xfrm>
          <a:prstGeom prst="rect">
            <a:avLst/>
          </a:prstGeom>
        </p:spPr>
      </p:pic>
    </p:spTree>
    <p:extLst>
      <p:ext uri="{BB962C8B-B14F-4D97-AF65-F5344CB8AC3E}">
        <p14:creationId xmlns:p14="http://schemas.microsoft.com/office/powerpoint/2010/main" val="4790441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0080" y="404949"/>
            <a:ext cx="8681720" cy="623751"/>
          </a:xfrm>
        </p:spPr>
        <p:txBody>
          <a:bodyPr>
            <a:normAutofit/>
          </a:bodyPr>
          <a:lstStyle/>
          <a:p>
            <a:r>
              <a:rPr lang="es-ES" sz="3200" dirty="0">
                <a:solidFill>
                  <a:srgbClr val="90C226"/>
                </a:solidFill>
              </a:rPr>
              <a:t>Ejemplo De lista de Distribución de corneas.</a:t>
            </a:r>
            <a:endParaRPr lang="en-US" dirty="0"/>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554" r="3806"/>
          <a:stretch/>
        </p:blipFill>
        <p:spPr>
          <a:xfrm>
            <a:off x="2387600" y="927100"/>
            <a:ext cx="4914900" cy="5930900"/>
          </a:xfrm>
        </p:spPr>
      </p:pic>
    </p:spTree>
    <p:extLst>
      <p:ext uri="{BB962C8B-B14F-4D97-AF65-F5344CB8AC3E}">
        <p14:creationId xmlns:p14="http://schemas.microsoft.com/office/powerpoint/2010/main" val="27089548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31817"/>
          </a:xfrm>
        </p:spPr>
        <p:txBody>
          <a:bodyPr/>
          <a:lstStyle/>
          <a:p>
            <a:pPr algn="ctr"/>
            <a:r>
              <a:rPr lang="en-US" dirty="0"/>
              <a:t>Ablación y </a:t>
            </a:r>
            <a:r>
              <a:rPr lang="en-US" dirty="0" err="1"/>
              <a:t>trasplante</a:t>
            </a:r>
            <a:endParaRPr lang="en-US" dirty="0"/>
          </a:p>
        </p:txBody>
      </p:sp>
      <p:sp>
        <p:nvSpPr>
          <p:cNvPr id="3" name="Marcador de contenido 2"/>
          <p:cNvSpPr>
            <a:spLocks noGrp="1"/>
          </p:cNvSpPr>
          <p:nvPr>
            <p:ph idx="1"/>
          </p:nvPr>
        </p:nvSpPr>
        <p:spPr>
          <a:xfrm>
            <a:off x="677334" y="1632857"/>
            <a:ext cx="8596668" cy="4924697"/>
          </a:xfrm>
        </p:spPr>
        <p:txBody>
          <a:bodyPr/>
          <a:lstStyle/>
          <a:p>
            <a:pPr algn="just"/>
            <a:r>
              <a:rPr lang="es-ES" dirty="0"/>
              <a:t>La ablación es el procedimiento quirúrgico mediante el cual se realiza la extracción de los órganos y tejidos del cuerpo del fallecido</a:t>
            </a:r>
            <a:r>
              <a:rPr lang="es-ES" dirty="0" smtClean="0"/>
              <a:t>.</a:t>
            </a:r>
          </a:p>
          <a:p>
            <a:pPr algn="just"/>
            <a:r>
              <a:rPr lang="es-ES" dirty="0"/>
              <a:t>Los órganos se colocan en recipientes de conservación a baja temperatura (4ºC), en condiciones de esterilidad y con líquidos de preservación que mantienen su viabilidad</a:t>
            </a:r>
            <a:r>
              <a:rPr lang="es-ES" dirty="0" smtClean="0"/>
              <a:t>.</a:t>
            </a:r>
          </a:p>
        </p:txBody>
      </p:sp>
      <p:pic>
        <p:nvPicPr>
          <p:cNvPr id="5" name="Imagen 4"/>
          <p:cNvPicPr>
            <a:picLocks noChangeAspect="1"/>
          </p:cNvPicPr>
          <p:nvPr/>
        </p:nvPicPr>
        <p:blipFill>
          <a:blip r:embed="rId2"/>
          <a:stretch>
            <a:fillRect/>
          </a:stretch>
        </p:blipFill>
        <p:spPr>
          <a:xfrm>
            <a:off x="677334" y="3317966"/>
            <a:ext cx="7155834" cy="3239588"/>
          </a:xfrm>
          <a:prstGeom prst="rect">
            <a:avLst/>
          </a:prstGeom>
          <a:ln>
            <a:solidFill>
              <a:schemeClr val="accent2"/>
            </a:solidFill>
          </a:ln>
        </p:spPr>
      </p:pic>
      <p:pic>
        <p:nvPicPr>
          <p:cNvPr id="4" name="Imagen 3"/>
          <p:cNvPicPr>
            <a:picLocks noChangeAspect="1"/>
          </p:cNvPicPr>
          <p:nvPr/>
        </p:nvPicPr>
        <p:blipFill>
          <a:blip r:embed="rId3"/>
          <a:stretch>
            <a:fillRect/>
          </a:stretch>
        </p:blipFill>
        <p:spPr>
          <a:xfrm>
            <a:off x="8185866" y="3317966"/>
            <a:ext cx="3858088" cy="3239588"/>
          </a:xfrm>
          <a:prstGeom prst="rect">
            <a:avLst/>
          </a:prstGeom>
        </p:spPr>
      </p:pic>
    </p:spTree>
    <p:extLst>
      <p:ext uri="{BB962C8B-B14F-4D97-AF65-F5344CB8AC3E}">
        <p14:creationId xmlns:p14="http://schemas.microsoft.com/office/powerpoint/2010/main" val="14976908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83755" y="1923669"/>
            <a:ext cx="6858000" cy="301066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086100" cy="6858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62431" y="1923669"/>
            <a:ext cx="6858000" cy="3010662"/>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173093" y="1923669"/>
            <a:ext cx="6858000" cy="3010662"/>
          </a:xfrm>
          <a:prstGeom prst="rect">
            <a:avLst/>
          </a:prstGeom>
        </p:spPr>
      </p:pic>
    </p:spTree>
    <p:extLst>
      <p:ext uri="{BB962C8B-B14F-4D97-AF65-F5344CB8AC3E}">
        <p14:creationId xmlns:p14="http://schemas.microsoft.com/office/powerpoint/2010/main" val="191323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669" y="287384"/>
            <a:ext cx="4728754" cy="6322426"/>
          </a:xfrm>
          <a:prstGeom prst="rect">
            <a:avLst/>
          </a:prstGeom>
          <a:ln w="38100">
            <a:solidFill>
              <a:schemeClr val="tx1"/>
            </a:solidFill>
          </a:ln>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6793" y="759863"/>
            <a:ext cx="6322426" cy="5429719"/>
          </a:xfrm>
          <a:prstGeom prst="rect">
            <a:avLst/>
          </a:prstGeom>
          <a:ln w="38100">
            <a:solidFill>
              <a:schemeClr val="tx1"/>
            </a:solidFill>
          </a:ln>
        </p:spPr>
      </p:pic>
    </p:spTree>
    <p:extLst>
      <p:ext uri="{BB962C8B-B14F-4D97-AF65-F5344CB8AC3E}">
        <p14:creationId xmlns:p14="http://schemas.microsoft.com/office/powerpoint/2010/main" val="42754990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478971"/>
            <a:ext cx="8596668" cy="1320800"/>
          </a:xfrm>
        </p:spPr>
        <p:txBody>
          <a:bodyPr>
            <a:normAutofit/>
          </a:bodyPr>
          <a:lstStyle/>
          <a:p>
            <a:pPr algn="ctr"/>
            <a:r>
              <a:rPr lang="es-ES" dirty="0" smtClean="0"/>
              <a:t>Ablación y trasplante</a:t>
            </a:r>
            <a:endParaRPr lang="en-US" dirty="0"/>
          </a:p>
        </p:txBody>
      </p:sp>
      <p:sp>
        <p:nvSpPr>
          <p:cNvPr id="3" name="Marcador de contenido 2"/>
          <p:cNvSpPr>
            <a:spLocks noGrp="1"/>
          </p:cNvSpPr>
          <p:nvPr>
            <p:ph idx="1"/>
          </p:nvPr>
        </p:nvSpPr>
        <p:spPr>
          <a:xfrm>
            <a:off x="677334" y="1606731"/>
            <a:ext cx="8596668" cy="4434631"/>
          </a:xfrm>
        </p:spPr>
        <p:txBody>
          <a:bodyPr/>
          <a:lstStyle/>
          <a:p>
            <a:pPr algn="just"/>
            <a:r>
              <a:rPr lang="es-ES" dirty="0"/>
              <a:t>Finalmente, se efectúa el trasplante en un centro habilitado para tal fin. La intervención es realizada por médicos especialistas en cirugía con formación adicional en trasplante que son habilitados para llevar a cabo esta práctica por el INCUCAI o el organismo jurisdiccional de ablación e implante correspondiente a la provincia en la que se desempeñan.</a:t>
            </a:r>
            <a:endParaRPr lang="en-US" dirty="0"/>
          </a:p>
          <a:p>
            <a:endParaRPr lang="en-US" dirty="0"/>
          </a:p>
        </p:txBody>
      </p:sp>
      <p:pic>
        <p:nvPicPr>
          <p:cNvPr id="4" name="Imagen 3"/>
          <p:cNvPicPr>
            <a:picLocks noChangeAspect="1"/>
          </p:cNvPicPr>
          <p:nvPr/>
        </p:nvPicPr>
        <p:blipFill>
          <a:blip r:embed="rId2"/>
          <a:stretch>
            <a:fillRect/>
          </a:stretch>
        </p:blipFill>
        <p:spPr>
          <a:xfrm>
            <a:off x="951653" y="3265714"/>
            <a:ext cx="3568096" cy="3069772"/>
          </a:xfrm>
          <a:prstGeom prst="rect">
            <a:avLst/>
          </a:prstGeom>
        </p:spPr>
      </p:pic>
      <p:pic>
        <p:nvPicPr>
          <p:cNvPr id="5" name="Imagen 4"/>
          <p:cNvPicPr>
            <a:picLocks noChangeAspect="1"/>
          </p:cNvPicPr>
          <p:nvPr/>
        </p:nvPicPr>
        <p:blipFill>
          <a:blip r:embed="rId3"/>
          <a:stretch>
            <a:fillRect/>
          </a:stretch>
        </p:blipFill>
        <p:spPr>
          <a:xfrm>
            <a:off x="5829217" y="3265714"/>
            <a:ext cx="3719104" cy="3069772"/>
          </a:xfrm>
          <a:prstGeom prst="rect">
            <a:avLst/>
          </a:prstGeom>
        </p:spPr>
      </p:pic>
    </p:spTree>
    <p:extLst>
      <p:ext uri="{BB962C8B-B14F-4D97-AF65-F5344CB8AC3E}">
        <p14:creationId xmlns:p14="http://schemas.microsoft.com/office/powerpoint/2010/main" val="25766841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035" y="209006"/>
            <a:ext cx="8334103" cy="6505302"/>
          </a:xfrm>
          <a:prstGeom prst="rect">
            <a:avLst/>
          </a:prstGeom>
        </p:spPr>
      </p:pic>
    </p:spTree>
    <p:extLst>
      <p:ext uri="{BB962C8B-B14F-4D97-AF65-F5344CB8AC3E}">
        <p14:creationId xmlns:p14="http://schemas.microsoft.com/office/powerpoint/2010/main" val="1200790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14251"/>
          </a:xfrm>
        </p:spPr>
        <p:txBody>
          <a:bodyPr/>
          <a:lstStyle/>
          <a:p>
            <a:pPr algn="ctr"/>
            <a:r>
              <a:rPr lang="es-ES" dirty="0" smtClean="0"/>
              <a:t>Pos Trasplante</a:t>
            </a:r>
            <a:endParaRPr lang="en-US" dirty="0"/>
          </a:p>
        </p:txBody>
      </p:sp>
      <p:sp>
        <p:nvSpPr>
          <p:cNvPr id="3" name="Marcador de contenido 2"/>
          <p:cNvSpPr>
            <a:spLocks noGrp="1"/>
          </p:cNvSpPr>
          <p:nvPr>
            <p:ph idx="1"/>
          </p:nvPr>
        </p:nvSpPr>
        <p:spPr>
          <a:xfrm>
            <a:off x="677334" y="1423851"/>
            <a:ext cx="8596668" cy="4617511"/>
          </a:xfrm>
        </p:spPr>
        <p:txBody>
          <a:bodyPr/>
          <a:lstStyle/>
          <a:p>
            <a:r>
              <a:rPr lang="es-ES" dirty="0" smtClean="0"/>
              <a:t>Inmunosupresión</a:t>
            </a:r>
          </a:p>
          <a:p>
            <a:r>
              <a:rPr lang="es-ES" dirty="0" smtClean="0"/>
              <a:t>Ley 26928, Protección integral del paciente trasplantado. </a:t>
            </a:r>
            <a:r>
              <a:rPr lang="es-ES" u="sng" dirty="0" smtClean="0"/>
              <a:t>DecretoN°2266/2015</a:t>
            </a:r>
            <a:endParaRPr lang="en-US" u="sng" dirty="0"/>
          </a:p>
        </p:txBody>
      </p:sp>
      <p:pic>
        <p:nvPicPr>
          <p:cNvPr id="4" name="Imagen 3"/>
          <p:cNvPicPr>
            <a:picLocks noChangeAspect="1"/>
          </p:cNvPicPr>
          <p:nvPr/>
        </p:nvPicPr>
        <p:blipFill>
          <a:blip r:embed="rId2"/>
          <a:stretch>
            <a:fillRect/>
          </a:stretch>
        </p:blipFill>
        <p:spPr>
          <a:xfrm>
            <a:off x="7032679" y="3759317"/>
            <a:ext cx="3081556" cy="2628420"/>
          </a:xfrm>
          <a:prstGeom prst="rect">
            <a:avLst/>
          </a:prstGeom>
        </p:spPr>
      </p:pic>
      <p:pic>
        <p:nvPicPr>
          <p:cNvPr id="5" name="Imagen 4"/>
          <p:cNvPicPr>
            <a:picLocks noChangeAspect="1"/>
          </p:cNvPicPr>
          <p:nvPr/>
        </p:nvPicPr>
        <p:blipFill>
          <a:blip r:embed="rId3"/>
          <a:stretch>
            <a:fillRect/>
          </a:stretch>
        </p:blipFill>
        <p:spPr>
          <a:xfrm>
            <a:off x="3703336" y="2978332"/>
            <a:ext cx="3113216" cy="2847702"/>
          </a:xfrm>
          <a:prstGeom prst="rect">
            <a:avLst/>
          </a:prstGeom>
        </p:spPr>
      </p:pic>
      <p:pic>
        <p:nvPicPr>
          <p:cNvPr id="6" name="Imagen 5"/>
          <p:cNvPicPr>
            <a:picLocks noChangeAspect="1"/>
          </p:cNvPicPr>
          <p:nvPr/>
        </p:nvPicPr>
        <p:blipFill>
          <a:blip r:embed="rId4"/>
          <a:stretch>
            <a:fillRect/>
          </a:stretch>
        </p:blipFill>
        <p:spPr>
          <a:xfrm>
            <a:off x="457200" y="3759317"/>
            <a:ext cx="3030009" cy="2628420"/>
          </a:xfrm>
          <a:prstGeom prst="rect">
            <a:avLst/>
          </a:prstGeom>
        </p:spPr>
      </p:pic>
    </p:spTree>
    <p:extLst>
      <p:ext uri="{BB962C8B-B14F-4D97-AF65-F5344CB8AC3E}">
        <p14:creationId xmlns:p14="http://schemas.microsoft.com/office/powerpoint/2010/main" val="3439782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274698" y="5042263"/>
            <a:ext cx="2168056" cy="1815737"/>
          </a:xfrm>
          <a:prstGeom prst="rect">
            <a:avLst/>
          </a:prstGeom>
        </p:spPr>
      </p:pic>
      <p:sp>
        <p:nvSpPr>
          <p:cNvPr id="4" name="Título 3"/>
          <p:cNvSpPr>
            <a:spLocks noGrp="1"/>
          </p:cNvSpPr>
          <p:nvPr>
            <p:ph type="title"/>
          </p:nvPr>
        </p:nvSpPr>
        <p:spPr>
          <a:xfrm>
            <a:off x="8516982" y="4565468"/>
            <a:ext cx="2913018" cy="1384663"/>
          </a:xfrm>
        </p:spPr>
        <p:txBody>
          <a:bodyPr>
            <a:noAutofit/>
          </a:bodyPr>
          <a:lstStyle/>
          <a:p>
            <a:r>
              <a:rPr lang="es-ES" sz="4400" dirty="0" smtClean="0">
                <a:solidFill>
                  <a:schemeClr val="tx1"/>
                </a:solidFill>
                <a:latin typeface="Arial" panose="020B0604020202020204" pitchFamily="34" charset="0"/>
                <a:cs typeface="Arial" panose="020B0604020202020204" pitchFamily="34" charset="0"/>
              </a:rPr>
              <a:t>Muchas Gracias!!!!</a:t>
            </a:r>
            <a:endParaRPr lang="en-US"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382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6717" y="428723"/>
            <a:ext cx="8596668" cy="790478"/>
          </a:xfrm>
        </p:spPr>
        <p:txBody>
          <a:bodyPr>
            <a:normAutofit/>
          </a:bodyPr>
          <a:lstStyle/>
          <a:p>
            <a:pPr algn="ctr"/>
            <a:r>
              <a:rPr lang="es-ES" dirty="0" smtClean="0"/>
              <a:t>Tipos de trasplantes</a:t>
            </a:r>
            <a:endParaRPr lang="en-US" dirty="0"/>
          </a:p>
        </p:txBody>
      </p:sp>
      <p:sp>
        <p:nvSpPr>
          <p:cNvPr id="3" name="Marcador de texto 2"/>
          <p:cNvSpPr>
            <a:spLocks noGrp="1"/>
          </p:cNvSpPr>
          <p:nvPr>
            <p:ph type="body" idx="1"/>
          </p:nvPr>
        </p:nvSpPr>
        <p:spPr>
          <a:xfrm>
            <a:off x="677335" y="1371600"/>
            <a:ext cx="8596668" cy="4016248"/>
          </a:xfrm>
        </p:spPr>
        <p:txBody>
          <a:bodyPr/>
          <a:lstStyle/>
          <a:p>
            <a:pPr marL="457200" indent="-457200">
              <a:buFont typeface="Wingdings" panose="05000000000000000000" pitchFamily="2" charset="2"/>
              <a:buChar char="Ø"/>
            </a:pPr>
            <a:r>
              <a:rPr lang="es-AR" sz="2800" dirty="0" err="1" smtClean="0">
                <a:solidFill>
                  <a:srgbClr val="333333"/>
                </a:solidFill>
                <a:latin typeface="Encode Sans"/>
              </a:rPr>
              <a:t>Autotraspalnte</a:t>
            </a:r>
            <a:r>
              <a:rPr lang="es-ES" sz="2800" dirty="0" smtClean="0">
                <a:solidFill>
                  <a:srgbClr val="333333"/>
                </a:solidFill>
                <a:latin typeface="Encode Sans"/>
              </a:rPr>
              <a:t> o </a:t>
            </a:r>
            <a:r>
              <a:rPr lang="es-ES" sz="2800" dirty="0" err="1" smtClean="0">
                <a:solidFill>
                  <a:srgbClr val="333333"/>
                </a:solidFill>
                <a:latin typeface="Encode Sans"/>
              </a:rPr>
              <a:t>autologo</a:t>
            </a:r>
            <a:endParaRPr lang="es-ES" sz="2800" dirty="0" smtClean="0">
              <a:solidFill>
                <a:srgbClr val="333333"/>
              </a:solidFill>
              <a:latin typeface="Encode Sans"/>
            </a:endParaRPr>
          </a:p>
          <a:p>
            <a:pPr marL="457200" indent="-457200">
              <a:buFont typeface="Wingdings" panose="05000000000000000000" pitchFamily="2" charset="2"/>
              <a:buChar char="Ø"/>
            </a:pPr>
            <a:r>
              <a:rPr lang="es-ES" sz="2800" dirty="0" err="1" smtClean="0">
                <a:solidFill>
                  <a:srgbClr val="333333"/>
                </a:solidFill>
                <a:latin typeface="Encode Sans"/>
              </a:rPr>
              <a:t>Isotrasplante</a:t>
            </a:r>
            <a:endParaRPr lang="es-ES" sz="2800" dirty="0" smtClean="0">
              <a:solidFill>
                <a:srgbClr val="333333"/>
              </a:solidFill>
              <a:latin typeface="Encode Sans"/>
            </a:endParaRPr>
          </a:p>
          <a:p>
            <a:pPr marL="457200" indent="-457200">
              <a:buFont typeface="Wingdings" panose="05000000000000000000" pitchFamily="2" charset="2"/>
              <a:buChar char="Ø"/>
            </a:pPr>
            <a:r>
              <a:rPr lang="es-ES" sz="2800" dirty="0" err="1" smtClean="0">
                <a:solidFill>
                  <a:srgbClr val="333333"/>
                </a:solidFill>
                <a:latin typeface="Encode Sans"/>
              </a:rPr>
              <a:t>Alotrasplante</a:t>
            </a:r>
            <a:r>
              <a:rPr lang="es-ES" sz="2800" dirty="0" smtClean="0">
                <a:solidFill>
                  <a:srgbClr val="333333"/>
                </a:solidFill>
                <a:latin typeface="Encode Sans"/>
              </a:rPr>
              <a:t> u </a:t>
            </a:r>
            <a:r>
              <a:rPr lang="es-ES" sz="2800" dirty="0" err="1" smtClean="0">
                <a:solidFill>
                  <a:srgbClr val="333333"/>
                </a:solidFill>
                <a:latin typeface="Encode Sans"/>
              </a:rPr>
              <a:t>homotrasplante</a:t>
            </a:r>
            <a:endParaRPr lang="es-ES" sz="2800" dirty="0" smtClean="0">
              <a:solidFill>
                <a:srgbClr val="333333"/>
              </a:solidFill>
              <a:latin typeface="Encode Sans"/>
            </a:endParaRPr>
          </a:p>
          <a:p>
            <a:pPr marL="457200" indent="-457200">
              <a:buFont typeface="Wingdings" panose="05000000000000000000" pitchFamily="2" charset="2"/>
              <a:buChar char="Ø"/>
            </a:pPr>
            <a:r>
              <a:rPr lang="es-ES" sz="2800" dirty="0" err="1" smtClean="0">
                <a:solidFill>
                  <a:srgbClr val="333333"/>
                </a:solidFill>
                <a:latin typeface="Encode Sans"/>
              </a:rPr>
              <a:t>Xenotrasplante</a:t>
            </a:r>
            <a:r>
              <a:rPr lang="es-ES" sz="2800" dirty="0" smtClean="0">
                <a:solidFill>
                  <a:srgbClr val="333333"/>
                </a:solidFill>
                <a:latin typeface="Encode Sans"/>
              </a:rPr>
              <a:t>, </a:t>
            </a:r>
            <a:r>
              <a:rPr lang="es-ES" sz="2800" dirty="0" err="1" smtClean="0">
                <a:solidFill>
                  <a:srgbClr val="333333"/>
                </a:solidFill>
                <a:latin typeface="Encode Sans"/>
              </a:rPr>
              <a:t>heterotrasplante</a:t>
            </a:r>
            <a:r>
              <a:rPr lang="es-ES" sz="2800" dirty="0" smtClean="0">
                <a:solidFill>
                  <a:srgbClr val="333333"/>
                </a:solidFill>
                <a:latin typeface="Encode Sans"/>
              </a:rPr>
              <a:t> o trasplante </a:t>
            </a:r>
            <a:r>
              <a:rPr lang="es-ES" sz="2800" dirty="0" err="1" smtClean="0">
                <a:solidFill>
                  <a:srgbClr val="333333"/>
                </a:solidFill>
                <a:latin typeface="Encode Sans"/>
              </a:rPr>
              <a:t>heterologo</a:t>
            </a:r>
            <a:endParaRPr lang="es-ES" sz="2800" dirty="0" smtClean="0">
              <a:solidFill>
                <a:srgbClr val="333333"/>
              </a:solidFill>
              <a:latin typeface="Encode Sans"/>
            </a:endParaRPr>
          </a:p>
          <a:p>
            <a:pPr marL="457200" indent="-457200">
              <a:buFont typeface="Wingdings" panose="05000000000000000000" pitchFamily="2" charset="2"/>
              <a:buChar char="Ø"/>
            </a:pPr>
            <a:endParaRPr lang="en-US" dirty="0"/>
          </a:p>
        </p:txBody>
      </p:sp>
      <p:pic>
        <p:nvPicPr>
          <p:cNvPr id="4" name="Imagen 3"/>
          <p:cNvPicPr>
            <a:picLocks noChangeAspect="1"/>
          </p:cNvPicPr>
          <p:nvPr/>
        </p:nvPicPr>
        <p:blipFill>
          <a:blip r:embed="rId2"/>
          <a:stretch>
            <a:fillRect/>
          </a:stretch>
        </p:blipFill>
        <p:spPr>
          <a:xfrm>
            <a:off x="4598487" y="3713018"/>
            <a:ext cx="4213003" cy="2951019"/>
          </a:xfrm>
          <a:prstGeom prst="rect">
            <a:avLst/>
          </a:prstGeom>
        </p:spPr>
      </p:pic>
    </p:spTree>
    <p:extLst>
      <p:ext uri="{BB962C8B-B14F-4D97-AF65-F5344CB8AC3E}">
        <p14:creationId xmlns:p14="http://schemas.microsoft.com/office/powerpoint/2010/main" val="410785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5" y="249382"/>
            <a:ext cx="8596668" cy="1260764"/>
          </a:xfrm>
        </p:spPr>
        <p:txBody>
          <a:bodyPr>
            <a:noAutofit/>
          </a:bodyPr>
          <a:lstStyle/>
          <a:p>
            <a:pPr marL="457200" lvl="0" indent="-457200" algn="ctr">
              <a:spcBef>
                <a:spcPts val="1000"/>
              </a:spcBef>
            </a:pPr>
            <a:r>
              <a:rPr lang="es-ES" dirty="0" err="1">
                <a:solidFill>
                  <a:srgbClr val="92D050"/>
                </a:solidFill>
                <a:latin typeface="Encode Sans"/>
                <a:ea typeface="+mn-ea"/>
                <a:cs typeface="+mn-cs"/>
              </a:rPr>
              <a:t>Autotraspalnte</a:t>
            </a:r>
            <a:r>
              <a:rPr lang="es-ES" dirty="0">
                <a:solidFill>
                  <a:srgbClr val="92D050"/>
                </a:solidFill>
                <a:latin typeface="Encode Sans"/>
                <a:ea typeface="+mn-ea"/>
                <a:cs typeface="+mn-cs"/>
              </a:rPr>
              <a:t> o </a:t>
            </a:r>
            <a:r>
              <a:rPr lang="es-ES" dirty="0" err="1" smtClean="0">
                <a:solidFill>
                  <a:srgbClr val="92D050"/>
                </a:solidFill>
                <a:latin typeface="Encode Sans"/>
                <a:ea typeface="+mn-ea"/>
                <a:cs typeface="+mn-cs"/>
              </a:rPr>
              <a:t>Autologo</a:t>
            </a:r>
            <a:r>
              <a:rPr lang="es-ES" dirty="0">
                <a:solidFill>
                  <a:srgbClr val="92D050"/>
                </a:solidFill>
                <a:latin typeface="Encode Sans"/>
                <a:ea typeface="+mn-ea"/>
                <a:cs typeface="+mn-cs"/>
              </a:rPr>
              <a:t/>
            </a:r>
            <a:br>
              <a:rPr lang="es-ES" dirty="0">
                <a:solidFill>
                  <a:srgbClr val="92D050"/>
                </a:solidFill>
                <a:latin typeface="Encode Sans"/>
                <a:ea typeface="+mn-ea"/>
                <a:cs typeface="+mn-cs"/>
              </a:rPr>
            </a:br>
            <a:endParaRPr lang="en-US" dirty="0">
              <a:solidFill>
                <a:srgbClr val="92D050"/>
              </a:solidFill>
            </a:endParaRPr>
          </a:p>
        </p:txBody>
      </p:sp>
      <p:sp>
        <p:nvSpPr>
          <p:cNvPr id="3" name="Marcador de texto 2"/>
          <p:cNvSpPr>
            <a:spLocks noGrp="1"/>
          </p:cNvSpPr>
          <p:nvPr>
            <p:ph type="body" idx="1"/>
          </p:nvPr>
        </p:nvSpPr>
        <p:spPr>
          <a:xfrm>
            <a:off x="677335" y="1510145"/>
            <a:ext cx="8596668" cy="3643745"/>
          </a:xfrm>
        </p:spPr>
        <p:txBody>
          <a:bodyPr>
            <a:normAutofit/>
          </a:bodyPr>
          <a:lstStyle/>
          <a:p>
            <a:pPr marL="342900" indent="-342900">
              <a:buFont typeface="Wingdings" panose="05000000000000000000" pitchFamily="2" charset="2"/>
              <a:buChar char="Ø"/>
            </a:pPr>
            <a:r>
              <a:rPr lang="es-ES" sz="2800" dirty="0" smtClean="0">
                <a:solidFill>
                  <a:schemeClr val="tx1"/>
                </a:solidFill>
                <a:latin typeface="Encode Sans"/>
                <a:ea typeface="+mj-ea"/>
                <a:cs typeface="+mj-cs"/>
              </a:rPr>
              <a:t>Donante y receptor son el mismo individuo</a:t>
            </a:r>
          </a:p>
          <a:p>
            <a:pPr marL="342900" indent="-342900">
              <a:buFont typeface="Wingdings" panose="05000000000000000000" pitchFamily="2" charset="2"/>
              <a:buChar char="Ø"/>
            </a:pPr>
            <a:r>
              <a:rPr lang="es-ES" sz="2800" dirty="0" smtClean="0">
                <a:solidFill>
                  <a:schemeClr val="tx1"/>
                </a:solidFill>
                <a:latin typeface="Encode Sans"/>
                <a:ea typeface="+mj-ea"/>
                <a:cs typeface="+mj-cs"/>
              </a:rPr>
              <a:t>Fundamentalmente tejidos, piel, vasos, medula ósea, hueso</a:t>
            </a:r>
            <a:endParaRPr lang="en-US" sz="2800" dirty="0">
              <a:solidFill>
                <a:schemeClr val="tx1"/>
              </a:solidFill>
            </a:endParaRPr>
          </a:p>
        </p:txBody>
      </p:sp>
      <p:pic>
        <p:nvPicPr>
          <p:cNvPr id="4" name="Imagen 3"/>
          <p:cNvPicPr>
            <a:picLocks noChangeAspect="1"/>
          </p:cNvPicPr>
          <p:nvPr/>
        </p:nvPicPr>
        <p:blipFill>
          <a:blip r:embed="rId2"/>
          <a:stretch>
            <a:fillRect/>
          </a:stretch>
        </p:blipFill>
        <p:spPr>
          <a:xfrm>
            <a:off x="2592688" y="3103418"/>
            <a:ext cx="4765962" cy="3456057"/>
          </a:xfrm>
          <a:prstGeom prst="rect">
            <a:avLst/>
          </a:prstGeom>
        </p:spPr>
      </p:pic>
    </p:spTree>
    <p:extLst>
      <p:ext uri="{BB962C8B-B14F-4D97-AF65-F5344CB8AC3E}">
        <p14:creationId xmlns:p14="http://schemas.microsoft.com/office/powerpoint/2010/main" val="3962776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1517" y="180109"/>
            <a:ext cx="8596668" cy="1274618"/>
          </a:xfrm>
        </p:spPr>
        <p:txBody>
          <a:bodyPr>
            <a:normAutofit fontScale="90000"/>
          </a:bodyPr>
          <a:lstStyle/>
          <a:p>
            <a:pPr marL="457200" lvl="0" indent="-457200" algn="ctr">
              <a:spcBef>
                <a:spcPts val="1000"/>
              </a:spcBef>
            </a:pPr>
            <a:r>
              <a:rPr lang="es-ES" dirty="0" err="1">
                <a:solidFill>
                  <a:srgbClr val="92D050"/>
                </a:solidFill>
                <a:latin typeface="Encode Sans"/>
                <a:ea typeface="+mn-ea"/>
                <a:cs typeface="+mn-cs"/>
              </a:rPr>
              <a:t>Isotrasplante</a:t>
            </a:r>
            <a:r>
              <a:rPr lang="es-ES" sz="2800" dirty="0">
                <a:solidFill>
                  <a:srgbClr val="333333"/>
                </a:solidFill>
                <a:latin typeface="Encode Sans"/>
                <a:ea typeface="+mn-ea"/>
                <a:cs typeface="+mn-cs"/>
              </a:rPr>
              <a:t/>
            </a:r>
            <a:br>
              <a:rPr lang="es-ES" sz="2800" dirty="0">
                <a:solidFill>
                  <a:srgbClr val="333333"/>
                </a:solidFill>
                <a:latin typeface="Encode Sans"/>
                <a:ea typeface="+mn-ea"/>
                <a:cs typeface="+mn-cs"/>
              </a:rPr>
            </a:br>
            <a:endParaRPr lang="en-US" dirty="0"/>
          </a:p>
        </p:txBody>
      </p:sp>
      <p:sp>
        <p:nvSpPr>
          <p:cNvPr id="3" name="Marcador de texto 2"/>
          <p:cNvSpPr>
            <a:spLocks noGrp="1"/>
          </p:cNvSpPr>
          <p:nvPr>
            <p:ph type="body" idx="1"/>
          </p:nvPr>
        </p:nvSpPr>
        <p:spPr>
          <a:xfrm>
            <a:off x="1120681" y="1701121"/>
            <a:ext cx="8596668" cy="1707097"/>
          </a:xfrm>
        </p:spPr>
        <p:txBody>
          <a:bodyPr>
            <a:normAutofit/>
          </a:bodyPr>
          <a:lstStyle/>
          <a:p>
            <a:pPr marL="342900" indent="-342900">
              <a:buFont typeface="Wingdings" panose="05000000000000000000" pitchFamily="2" charset="2"/>
              <a:buChar char="Ø"/>
            </a:pPr>
            <a:r>
              <a:rPr lang="es-ES" sz="2800" dirty="0">
                <a:solidFill>
                  <a:prstClr val="black"/>
                </a:solidFill>
                <a:latin typeface="Encode Sans"/>
              </a:rPr>
              <a:t>Donante y </a:t>
            </a:r>
            <a:r>
              <a:rPr lang="es-ES" sz="2800" dirty="0" smtClean="0">
                <a:solidFill>
                  <a:prstClr val="black"/>
                </a:solidFill>
                <a:latin typeface="Encode Sans"/>
              </a:rPr>
              <a:t>receptor son gemelos idénticos o </a:t>
            </a:r>
            <a:r>
              <a:rPr lang="es-ES" sz="2800" dirty="0" err="1" smtClean="0">
                <a:solidFill>
                  <a:prstClr val="black"/>
                </a:solidFill>
                <a:latin typeface="Encode Sans"/>
              </a:rPr>
              <a:t>univitelinos</a:t>
            </a:r>
            <a:r>
              <a:rPr lang="es-ES" sz="2800" dirty="0" smtClean="0">
                <a:solidFill>
                  <a:prstClr val="black"/>
                </a:solidFill>
                <a:latin typeface="Encode Sans"/>
              </a:rPr>
              <a:t>, individuos genéticamente idénticos, se evita el rechazo</a:t>
            </a:r>
            <a:endParaRPr lang="en-US" sz="2800" dirty="0"/>
          </a:p>
        </p:txBody>
      </p:sp>
      <p:pic>
        <p:nvPicPr>
          <p:cNvPr id="4" name="Imagen 3"/>
          <p:cNvPicPr>
            <a:picLocks noChangeAspect="1"/>
          </p:cNvPicPr>
          <p:nvPr/>
        </p:nvPicPr>
        <p:blipFill>
          <a:blip r:embed="rId2"/>
          <a:stretch>
            <a:fillRect/>
          </a:stretch>
        </p:blipFill>
        <p:spPr>
          <a:xfrm>
            <a:off x="3070670" y="3228110"/>
            <a:ext cx="4327657" cy="3335048"/>
          </a:xfrm>
          <a:prstGeom prst="rect">
            <a:avLst/>
          </a:prstGeom>
        </p:spPr>
      </p:pic>
    </p:spTree>
    <p:extLst>
      <p:ext uri="{BB962C8B-B14F-4D97-AF65-F5344CB8AC3E}">
        <p14:creationId xmlns:p14="http://schemas.microsoft.com/office/powerpoint/2010/main" val="534595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8171" y="-2230582"/>
            <a:ext cx="8596668" cy="3726874"/>
          </a:xfrm>
        </p:spPr>
        <p:txBody>
          <a:bodyPr>
            <a:normAutofit/>
          </a:bodyPr>
          <a:lstStyle/>
          <a:p>
            <a:pPr marL="457200" lvl="0" indent="-457200" algn="ctr">
              <a:spcBef>
                <a:spcPts val="1000"/>
              </a:spcBef>
            </a:pPr>
            <a:r>
              <a:rPr lang="es-ES" dirty="0" err="1">
                <a:solidFill>
                  <a:srgbClr val="92D050"/>
                </a:solidFill>
                <a:latin typeface="Encode Sans"/>
                <a:ea typeface="+mn-ea"/>
                <a:cs typeface="+mn-cs"/>
              </a:rPr>
              <a:t>Alotrasplante</a:t>
            </a:r>
            <a:r>
              <a:rPr lang="es-ES" dirty="0">
                <a:solidFill>
                  <a:srgbClr val="92D050"/>
                </a:solidFill>
                <a:latin typeface="Encode Sans"/>
                <a:ea typeface="+mn-ea"/>
                <a:cs typeface="+mn-cs"/>
              </a:rPr>
              <a:t> u </a:t>
            </a:r>
            <a:r>
              <a:rPr lang="es-ES" dirty="0" err="1" smtClean="0">
                <a:solidFill>
                  <a:srgbClr val="92D050"/>
                </a:solidFill>
                <a:latin typeface="Encode Sans"/>
                <a:ea typeface="+mn-ea"/>
                <a:cs typeface="+mn-cs"/>
              </a:rPr>
              <a:t>Homotrasplante</a:t>
            </a:r>
            <a:r>
              <a:rPr lang="es-ES" dirty="0">
                <a:solidFill>
                  <a:srgbClr val="92D050"/>
                </a:solidFill>
                <a:latin typeface="Encode Sans"/>
                <a:ea typeface="+mn-ea"/>
                <a:cs typeface="+mn-cs"/>
              </a:rPr>
              <a:t/>
            </a:r>
            <a:br>
              <a:rPr lang="es-ES" dirty="0">
                <a:solidFill>
                  <a:srgbClr val="92D050"/>
                </a:solidFill>
                <a:latin typeface="Encode Sans"/>
                <a:ea typeface="+mn-ea"/>
                <a:cs typeface="+mn-cs"/>
              </a:rPr>
            </a:br>
            <a:endParaRPr lang="en-US" dirty="0">
              <a:solidFill>
                <a:srgbClr val="92D050"/>
              </a:solidFill>
            </a:endParaRPr>
          </a:p>
        </p:txBody>
      </p:sp>
      <p:sp>
        <p:nvSpPr>
          <p:cNvPr id="3" name="Marcador de texto 2"/>
          <p:cNvSpPr>
            <a:spLocks noGrp="1"/>
          </p:cNvSpPr>
          <p:nvPr>
            <p:ph type="body" idx="1"/>
          </p:nvPr>
        </p:nvSpPr>
        <p:spPr>
          <a:xfrm>
            <a:off x="677335" y="1163782"/>
            <a:ext cx="8596668" cy="4224066"/>
          </a:xfrm>
        </p:spPr>
        <p:txBody>
          <a:bodyPr/>
          <a:lstStyle/>
          <a:p>
            <a:pPr marL="457200" indent="-457200">
              <a:buFont typeface="Wingdings" panose="05000000000000000000" pitchFamily="2" charset="2"/>
              <a:buChar char="Ø"/>
            </a:pPr>
            <a:r>
              <a:rPr lang="es-ES" sz="2800" dirty="0">
                <a:solidFill>
                  <a:prstClr val="black"/>
                </a:solidFill>
                <a:latin typeface="Encode Sans"/>
              </a:rPr>
              <a:t>Donante y </a:t>
            </a:r>
            <a:r>
              <a:rPr lang="es-ES" sz="2800" dirty="0" smtClean="0">
                <a:solidFill>
                  <a:prstClr val="black"/>
                </a:solidFill>
                <a:latin typeface="Encode Sans"/>
              </a:rPr>
              <a:t>receptor son de la misma especie</a:t>
            </a:r>
          </a:p>
          <a:p>
            <a:pPr marL="457200" indent="-457200">
              <a:buFont typeface="Wingdings" panose="05000000000000000000" pitchFamily="2" charset="2"/>
              <a:buChar char="Ø"/>
            </a:pPr>
            <a:r>
              <a:rPr lang="es-ES" sz="2800" dirty="0" smtClean="0">
                <a:solidFill>
                  <a:prstClr val="black"/>
                </a:solidFill>
                <a:latin typeface="Encode Sans"/>
              </a:rPr>
              <a:t>No genéticamente idénticos</a:t>
            </a:r>
          </a:p>
          <a:p>
            <a:pPr marL="457200" indent="-457200">
              <a:buFont typeface="Wingdings" panose="05000000000000000000" pitchFamily="2" charset="2"/>
              <a:buChar char="Ø"/>
            </a:pPr>
            <a:r>
              <a:rPr lang="es-ES" sz="2800" dirty="0" smtClean="0">
                <a:solidFill>
                  <a:prstClr val="black"/>
                </a:solidFill>
                <a:latin typeface="Encode Sans"/>
              </a:rPr>
              <a:t>Tipo de trasplante mas común</a:t>
            </a:r>
            <a:endParaRPr lang="en-US" dirty="0"/>
          </a:p>
        </p:txBody>
      </p:sp>
      <p:pic>
        <p:nvPicPr>
          <p:cNvPr id="4" name="Imagen 3"/>
          <p:cNvPicPr>
            <a:picLocks noChangeAspect="1"/>
          </p:cNvPicPr>
          <p:nvPr/>
        </p:nvPicPr>
        <p:blipFill>
          <a:blip r:embed="rId2"/>
          <a:stretch>
            <a:fillRect/>
          </a:stretch>
        </p:blipFill>
        <p:spPr>
          <a:xfrm>
            <a:off x="3022255" y="3158836"/>
            <a:ext cx="4265236" cy="3352801"/>
          </a:xfrm>
          <a:prstGeom prst="rect">
            <a:avLst/>
          </a:prstGeom>
        </p:spPr>
      </p:pic>
    </p:spTree>
    <p:extLst>
      <p:ext uri="{BB962C8B-B14F-4D97-AF65-F5344CB8AC3E}">
        <p14:creationId xmlns:p14="http://schemas.microsoft.com/office/powerpoint/2010/main" val="2890586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Office Theme</Template>
  <TotalTime>15891</TotalTime>
  <Words>2142</Words>
  <Application>Microsoft Office PowerPoint</Application>
  <PresentationFormat>Panorámica</PresentationFormat>
  <Paragraphs>245</Paragraphs>
  <Slides>53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53</vt:i4>
      </vt:variant>
    </vt:vector>
  </HeadingPairs>
  <TitlesOfParts>
    <vt:vector size="61" baseType="lpstr">
      <vt:lpstr>Arial</vt:lpstr>
      <vt:lpstr>Arial</vt:lpstr>
      <vt:lpstr>Encode Sans</vt:lpstr>
      <vt:lpstr>inherit</vt:lpstr>
      <vt:lpstr>Trebuchet MS</vt:lpstr>
      <vt:lpstr>Wingdings</vt:lpstr>
      <vt:lpstr>Wingdings 3</vt:lpstr>
      <vt:lpstr>Faceta</vt:lpstr>
      <vt:lpstr>Nociones básicas en Trasplante de órganos y tejidos</vt:lpstr>
      <vt:lpstr>Situación actual en argentina</vt:lpstr>
      <vt:lpstr>Situación actual en Argentina y provincias</vt:lpstr>
      <vt:lpstr>¿Qué es un trasplante?</vt:lpstr>
      <vt:lpstr>Presentación de PowerPoint</vt:lpstr>
      <vt:lpstr>Tipos de trasplantes</vt:lpstr>
      <vt:lpstr>Autotraspalnte o Autologo </vt:lpstr>
      <vt:lpstr>Isotrasplante </vt:lpstr>
      <vt:lpstr>Alotrasplante u Homotrasplante </vt:lpstr>
      <vt:lpstr>Xenotrasplante, Heterotrasplante o trasplante Heterologo </vt:lpstr>
      <vt:lpstr>Breve historia del trasplante</vt:lpstr>
      <vt:lpstr>Breve historia del trasplante</vt:lpstr>
      <vt:lpstr>Breve historia del trasplante</vt:lpstr>
      <vt:lpstr>En Argentina</vt:lpstr>
      <vt:lpstr>Órganos y tejidos que se pueden trasplantar (ME, PC)</vt:lpstr>
      <vt:lpstr>Presentación de PowerPoint</vt:lpstr>
      <vt:lpstr>Tipos de donantes</vt:lpstr>
      <vt:lpstr>Tipos de donantes</vt:lpstr>
      <vt:lpstr>Ley 27447 “ley Justina”</vt:lpstr>
      <vt:lpstr>Formas habilitadas para expresar voluntad de donación</vt:lpstr>
      <vt:lpstr>¿Qué es el SINTRA?</vt:lpstr>
      <vt:lpstr>Características del SINTRA</vt:lpstr>
      <vt:lpstr>Módulos del SINTRA</vt:lpstr>
      <vt:lpstr>Sistema Nacional de Procuración </vt:lpstr>
      <vt:lpstr>Estrategias</vt:lpstr>
      <vt:lpstr> Operativo de donación </vt:lpstr>
      <vt:lpstr>Pasos operativos</vt:lpstr>
      <vt:lpstr>Detección</vt:lpstr>
      <vt:lpstr>Presentación de PowerPoint</vt:lpstr>
      <vt:lpstr>Criterios de selección</vt:lpstr>
      <vt:lpstr>Donante ideal</vt:lpstr>
      <vt:lpstr>Donante marginal, sub optimo (Criterios Expandidos)</vt:lpstr>
      <vt:lpstr>Certificación de muerte</vt:lpstr>
      <vt:lpstr>Certificación de muerte</vt:lpstr>
      <vt:lpstr>Tratamiento del donante </vt:lpstr>
      <vt:lpstr>El Proceso de comunicación - donación</vt:lpstr>
      <vt:lpstr>Presentación de PowerPoint</vt:lpstr>
      <vt:lpstr>Intervención Judicial</vt:lpstr>
      <vt:lpstr>Distribución y asignación</vt:lpstr>
      <vt:lpstr> </vt:lpstr>
      <vt:lpstr>LOCALIZACION  </vt:lpstr>
      <vt:lpstr>Presentación de PowerPoint</vt:lpstr>
      <vt:lpstr>Que es un Cross Match</vt:lpstr>
      <vt:lpstr>Presentación de PowerPoint</vt:lpstr>
      <vt:lpstr>Ejemplo De lista de Distribución de corneas.</vt:lpstr>
      <vt:lpstr>Ejemplo de lista de distribución de corneas</vt:lpstr>
      <vt:lpstr>Ejemplo De lista de Distribución de corneas.</vt:lpstr>
      <vt:lpstr>Ablación y trasplante</vt:lpstr>
      <vt:lpstr>Presentación de PowerPoint</vt:lpstr>
      <vt:lpstr>Ablación y trasplante</vt:lpstr>
      <vt:lpstr>Presentación de PowerPoint</vt:lpstr>
      <vt:lpstr>Pos Trasplante</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Trasplante de órganos y tejidos</dc:title>
  <dc:creator>Martin</dc:creator>
  <cp:lastModifiedBy>Martin</cp:lastModifiedBy>
  <cp:revision>163</cp:revision>
  <dcterms:created xsi:type="dcterms:W3CDTF">2022-03-28T16:35:47Z</dcterms:created>
  <dcterms:modified xsi:type="dcterms:W3CDTF">2022-10-26T23:27:06Z</dcterms:modified>
</cp:coreProperties>
</file>